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3" r:id="rId4"/>
    <p:sldId id="276" r:id="rId5"/>
    <p:sldId id="290" r:id="rId6"/>
    <p:sldId id="291" r:id="rId7"/>
    <p:sldId id="292" r:id="rId8"/>
    <p:sldId id="269" r:id="rId9"/>
    <p:sldId id="270" r:id="rId10"/>
    <p:sldId id="280" r:id="rId11"/>
    <p:sldId id="279" r:id="rId12"/>
    <p:sldId id="268" r:id="rId13"/>
    <p:sldId id="277" r:id="rId14"/>
    <p:sldId id="284" r:id="rId15"/>
    <p:sldId id="295" r:id="rId16"/>
    <p:sldId id="296" r:id="rId17"/>
    <p:sldId id="298" r:id="rId18"/>
    <p:sldId id="297" r:id="rId19"/>
    <p:sldId id="299" r:id="rId20"/>
    <p:sldId id="27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993366"/>
    <a:srgbClr val="F9F9CB"/>
    <a:srgbClr val="B0D6EE"/>
    <a:srgbClr val="B0D7F2"/>
    <a:srgbClr val="B5CEED"/>
    <a:srgbClr val="9BB7D9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4660"/>
  </p:normalViewPr>
  <p:slideViewPr>
    <p:cSldViewPr>
      <p:cViewPr>
        <p:scale>
          <a:sx n="70" d="100"/>
          <a:sy n="70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737E-E1D4-4B03-8741-27DA975C6F53}" type="datetimeFigureOut">
              <a:rPr lang="tr-TR" smtClean="0"/>
              <a:pPr/>
              <a:t>25.4.2015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E91A-A1FE-404C-AB5D-81343BC021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3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İKS’nin bir sistem, bir ölçütler dizini olduğu vurgulanır. Ölçütlerin değerlendirilmesinin sağlayan bir yazılımlı olduğu, aynı zamanda raporlamalarla okula dönüt veren bir uygulama olduğu vurgulanır.</a:t>
            </a:r>
          </a:p>
          <a:p>
            <a:endParaRPr lang="tr-TR" smtClean="0"/>
          </a:p>
          <a:p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C197E2-6DB6-4E85-91E6-8D7995823D2F}" type="slidenum">
              <a:rPr lang="tr-TR" smtClean="0"/>
              <a:pPr/>
              <a:t>3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251-1E29-46F0-B637-2EE299E4186B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99FE-9813-494C-9039-A8893686CE10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5DE7-2045-4056-8E6C-0D9CA1FC58AB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6D2D-F0BC-4122-90EF-1DD6BF8D86C2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2958-4EAF-4931-ADD7-754E8A926A2B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C932-092F-4609-8A9D-4B7DA5C46CCE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55B6-1A18-4E3B-A24B-92DCF183024F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4C26-0653-4058-B036-B336A4B41DBD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1D9A-FCB4-4DBF-A072-2E9119F3929A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B0FD-4FD8-41C3-AD6F-01A1A087EC83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C12F-C3EF-46AE-8ED9-25E9836AE8BA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3581-3E1A-48BA-884F-6C8FCD2EAB41}" type="datetime1">
              <a:rPr lang="tr-TR" smtClean="0"/>
              <a:pPr/>
              <a:t>25.4.2015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4000496" y="214290"/>
            <a:ext cx="942373" cy="91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2566638"/>
          </a:xfrm>
        </p:spPr>
        <p:txBody>
          <a:bodyPr>
            <a:normAutofit/>
          </a:bodyPr>
          <a:lstStyle/>
          <a:p>
            <a:endParaRPr lang="tr-TR" sz="2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600" b="1" smtClean="0">
                <a:solidFill>
                  <a:schemeClr val="accent1">
                    <a:lumMod val="75000"/>
                  </a:schemeClr>
                </a:solidFill>
              </a:rPr>
              <a:t>Milli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Eğitim Müdürlüğü</a:t>
            </a:r>
          </a:p>
          <a:p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Temel Eğitim Şubesi</a:t>
            </a:r>
            <a:endParaRPr lang="tr-TR" sz="4400" b="1" dirty="0" smtClean="0">
              <a:solidFill>
                <a:schemeClr val="tx1"/>
              </a:solidFill>
            </a:endParaRPr>
          </a:p>
          <a:p>
            <a:r>
              <a:rPr lang="tr-TR" sz="2800" b="1" dirty="0" smtClean="0">
                <a:solidFill>
                  <a:schemeClr val="tx1"/>
                </a:solidFill>
              </a:rPr>
              <a:t>Nisan 2015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85794"/>
            <a:ext cx="1840858" cy="13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1173788" cy="9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1857356" y="1857364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33CC"/>
                </a:solidFill>
              </a:rPr>
              <a:t>Okul Öncesi Eğitim ve İlköğretim Kurumları Standartları </a:t>
            </a:r>
            <a:endParaRPr lang="tr-TR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6" y="333375"/>
            <a:ext cx="81375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tr-TR" b="1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CC0099"/>
                </a:solidFill>
              </a:rPr>
              <a:t>	</a:t>
            </a: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tr-TR" sz="1600" b="1" dirty="0">
                <a:solidFill>
                  <a:srgbClr val="CC0099"/>
                </a:solidFill>
              </a:rPr>
              <a:t>	</a:t>
            </a:r>
            <a:endParaRPr lang="tr-TR" sz="1600" dirty="0">
              <a:latin typeface="+mj-lt"/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43808" y="214290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74972"/>
              </p:ext>
            </p:extLst>
          </p:nvPr>
        </p:nvGraphicFramePr>
        <p:xfrm>
          <a:off x="395286" y="3573016"/>
          <a:ext cx="835317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955"/>
                <a:gridCol w="1584223"/>
              </a:tblGrid>
              <a:tr h="60756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ALGISAL YARARI KARŞILAMA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DÜZEYİ (PERFORMANS GÖSTERGESİ)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(örnek)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Ölçüt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Sınıf mevcudu 30 ve altında olan şube sayısının toplam şube sayısına oranı</a:t>
                      </a:r>
                      <a:endParaRPr lang="tr-T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% 100</a:t>
                      </a:r>
                      <a:endParaRPr lang="tr-T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7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Pansiyonlardaki yatakhanelerin toplam hacminin (m3) çocuk sayısına oranı</a:t>
                      </a:r>
                      <a:endParaRPr lang="tr-T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6 m3  (% 16,6)</a:t>
                      </a:r>
                      <a:endParaRPr lang="tr-T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7943">
                <a:tc>
                  <a:txBody>
                    <a:bodyPr/>
                    <a:lstStyle/>
                    <a:p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Eğitim öğretim yılında okul içinde meydana gelen kazalarda ölen çocuk sayısının</a:t>
                      </a:r>
                      <a:r>
                        <a:rPr lang="tr-T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(pansiyon mekanlarındaki ölümler hariç)</a:t>
                      </a:r>
                      <a:r>
                        <a:rPr lang="tr-T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okul öğrenci sayısına oranı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% 0</a:t>
                      </a:r>
                      <a:endParaRPr lang="tr-T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408540" y="487262"/>
            <a:ext cx="8353178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CC0099"/>
                </a:solidFill>
              </a:rPr>
              <a:t>B. Mevcut Durumu Karşılama Düzeyleri: </a:t>
            </a:r>
          </a:p>
          <a:p>
            <a:pPr>
              <a:defRPr/>
            </a:pPr>
            <a:r>
              <a:rPr lang="tr-TR" sz="2400" b="1" dirty="0" smtClean="0">
                <a:solidFill>
                  <a:srgbClr val="CC0099"/>
                </a:solidFill>
              </a:rPr>
              <a:t>(Performans Göstergeleri):</a:t>
            </a:r>
          </a:p>
          <a:p>
            <a:pPr algn="just">
              <a:defRPr/>
            </a:pPr>
            <a:r>
              <a:rPr lang="tr-TR" sz="2000" dirty="0" smtClean="0">
                <a:solidFill>
                  <a:srgbClr val="000000"/>
                </a:solidFill>
              </a:rPr>
              <a:t>      </a:t>
            </a:r>
            <a:r>
              <a:rPr lang="tr-TR" sz="2200" dirty="0" smtClean="0">
                <a:solidFill>
                  <a:srgbClr val="000000"/>
                </a:solidFill>
              </a:rPr>
              <a:t>Okullarda gözlenebilen, doğrulanabilen, bilimsel</a:t>
            </a:r>
            <a:r>
              <a:rPr lang="tr-TR" sz="2200" dirty="0" smtClean="0"/>
              <a:t> ve ölçülebilir kriterlerle belirlenen uygulamaları ifade eder. Aynı zamanda performans göstergeleri        Standarda ulaşılma düzeyinin de bir göstergesidir.</a:t>
            </a:r>
          </a:p>
          <a:p>
            <a:pPr algn="just">
              <a:defRPr/>
            </a:pPr>
            <a:r>
              <a:rPr lang="tr-TR" sz="2200" dirty="0" smtClean="0"/>
              <a:t>       Kuruma dair toplanan bilgilerin hesaplanması ile sistem tarafından </a:t>
            </a:r>
            <a:r>
              <a:rPr lang="tr-TR" sz="2200" u="sng" dirty="0" smtClean="0"/>
              <a:t>otomatik olarak </a:t>
            </a:r>
            <a:r>
              <a:rPr lang="tr-TR" sz="2200" dirty="0" smtClean="0"/>
              <a:t>hesaplanır</a:t>
            </a:r>
            <a:r>
              <a:rPr lang="tr-TR" sz="2000" dirty="0" smtClean="0"/>
              <a:t>. </a:t>
            </a:r>
            <a:endParaRPr lang="tr-TR" dirty="0" smtClean="0"/>
          </a:p>
          <a:p>
            <a:pPr>
              <a:defRPr/>
            </a:pPr>
            <a:r>
              <a:rPr lang="tr-TR" dirty="0" smtClean="0">
                <a:solidFill>
                  <a:srgbClr val="0033CC"/>
                </a:solidFill>
              </a:rPr>
              <a:t>Örnek: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8" y="333375"/>
            <a:ext cx="8353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tr-TR" sz="2000" b="1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sz="2400" b="1" dirty="0" smtClean="0">
                <a:solidFill>
                  <a:srgbClr val="CC0099"/>
                </a:solidFill>
                <a:latin typeface="+mj-lt"/>
              </a:rPr>
              <a:t>C</a:t>
            </a:r>
            <a:r>
              <a:rPr lang="tr-TR" sz="2400" b="1" dirty="0">
                <a:solidFill>
                  <a:srgbClr val="CC0099"/>
                </a:solidFill>
                <a:latin typeface="+mj-lt"/>
              </a:rPr>
              <a:t>. Algısal Yarar </a:t>
            </a:r>
            <a:r>
              <a:rPr lang="tr-TR" sz="2400" b="1" dirty="0" smtClean="0">
                <a:solidFill>
                  <a:srgbClr val="CC0099"/>
                </a:solidFill>
                <a:latin typeface="+mj-lt"/>
              </a:rPr>
              <a:t>Anketleri:</a:t>
            </a:r>
          </a:p>
          <a:p>
            <a:pPr algn="just">
              <a:defRPr/>
            </a:pPr>
            <a:r>
              <a:rPr lang="tr-TR" sz="2200" dirty="0" smtClean="0">
                <a:latin typeface="+mj-lt"/>
              </a:rPr>
              <a:t>     </a:t>
            </a:r>
            <a:r>
              <a:rPr lang="tr-TR" sz="2200" u="sng" dirty="0" smtClean="0">
                <a:latin typeface="+mj-lt"/>
              </a:rPr>
              <a:t>Çocuk, veli</a:t>
            </a:r>
            <a:r>
              <a:rPr lang="tr-TR" sz="2200" u="sng" dirty="0">
                <a:latin typeface="+mj-lt"/>
              </a:rPr>
              <a:t>, yönetici ve öğretmenlerin </a:t>
            </a:r>
            <a:r>
              <a:rPr lang="tr-TR" sz="2200" dirty="0">
                <a:latin typeface="+mj-lt"/>
              </a:rPr>
              <a:t>standarda dair okuldaki mevcut uygulamalara ilişkin görüşlerinden oluşur. </a:t>
            </a:r>
          </a:p>
          <a:p>
            <a:pPr algn="just">
              <a:defRPr/>
            </a:pPr>
            <a:r>
              <a:rPr lang="tr-TR" sz="2200" dirty="0" smtClean="0">
                <a:latin typeface="+mj-lt"/>
              </a:rPr>
              <a:t>      Performansa </a:t>
            </a:r>
            <a:r>
              <a:rPr lang="tr-TR" sz="2200" dirty="0">
                <a:latin typeface="+mj-lt"/>
              </a:rPr>
              <a:t>etki etmeyen bu bölüm eğitim niteliğinin iyileştirilmesi için algısal veriler sunar. </a:t>
            </a:r>
          </a:p>
          <a:p>
            <a:pPr>
              <a:defRPr/>
            </a:pPr>
            <a:r>
              <a:rPr lang="tr-TR" sz="2200" i="1" dirty="0">
                <a:solidFill>
                  <a:srgbClr val="0033CC"/>
                </a:solidFill>
                <a:latin typeface="+mj-lt"/>
              </a:rPr>
              <a:t>Örnek: </a:t>
            </a:r>
            <a:endParaRPr lang="tr-TR" sz="2200" i="1" dirty="0" smtClean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r>
              <a:rPr lang="tr-TR" sz="2200" i="1" dirty="0" smtClean="0">
                <a:solidFill>
                  <a:srgbClr val="0033CC"/>
                </a:solidFill>
                <a:latin typeface="+mj-lt"/>
              </a:rPr>
              <a:t>çocuk Anketi :</a:t>
            </a:r>
            <a:endParaRPr lang="tr-TR" sz="2200" i="1" dirty="0">
              <a:solidFill>
                <a:srgbClr val="0033CC"/>
              </a:solidFill>
              <a:latin typeface="+mj-lt"/>
            </a:endParaRPr>
          </a:p>
          <a:p>
            <a:pPr>
              <a:defRPr/>
            </a:pPr>
            <a:endParaRPr lang="tr-TR" sz="1600" dirty="0">
              <a:latin typeface="+mj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71800" y="214290"/>
            <a:ext cx="4948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28595"/>
              </p:ext>
            </p:extLst>
          </p:nvPr>
        </p:nvGraphicFramePr>
        <p:xfrm>
          <a:off x="395288" y="3571876"/>
          <a:ext cx="8248678" cy="30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67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ALGISAL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YARAR 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ANKETLERİ 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(örnek)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 Standart 4.1.1. Okulda Fiziki Güvenlik: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Okul mekânları güvenlidir.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Okuldaki mekânlarda (sınıf, koridor, bahçe, vb.)  güvenliğimizi sağlamaya yönelik çalışmalar yapılır.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mekânlarında (sınıf, koridor, bahçe, vb.)  güvenliğimizi sağlamaya yönelik çalışmalar sürekli ve düzenli olarak yapılmaktadır.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mekânlarının (sınıf, koridor, bahçe, vb.) güvenliği ile ilgili bize bilgi verilir, görüşlerimiz alınır.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Okul mekanlarını (sınıf, koridor, bahçe, vb.) güvenli buluyoruz.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/>
          <p:nvPr/>
        </p:nvSpPr>
        <p:spPr>
          <a:xfrm>
            <a:off x="179513" y="3212976"/>
            <a:ext cx="4176464" cy="1332731"/>
          </a:xfrm>
          <a:custGeom>
            <a:avLst/>
            <a:gdLst>
              <a:gd name="connsiteX0" fmla="*/ 0 w 2122700"/>
              <a:gd name="connsiteY0" fmla="*/ 138187 h 829106"/>
              <a:gd name="connsiteX1" fmla="*/ 40474 w 2122700"/>
              <a:gd name="connsiteY1" fmla="*/ 40474 h 829106"/>
              <a:gd name="connsiteX2" fmla="*/ 138187 w 2122700"/>
              <a:gd name="connsiteY2" fmla="*/ 0 h 829106"/>
              <a:gd name="connsiteX3" fmla="*/ 1984513 w 2122700"/>
              <a:gd name="connsiteY3" fmla="*/ 0 h 829106"/>
              <a:gd name="connsiteX4" fmla="*/ 2082226 w 2122700"/>
              <a:gd name="connsiteY4" fmla="*/ 40474 h 829106"/>
              <a:gd name="connsiteX5" fmla="*/ 2122700 w 2122700"/>
              <a:gd name="connsiteY5" fmla="*/ 138187 h 829106"/>
              <a:gd name="connsiteX6" fmla="*/ 2122700 w 2122700"/>
              <a:gd name="connsiteY6" fmla="*/ 690919 h 829106"/>
              <a:gd name="connsiteX7" fmla="*/ 2082226 w 2122700"/>
              <a:gd name="connsiteY7" fmla="*/ 788632 h 829106"/>
              <a:gd name="connsiteX8" fmla="*/ 1984513 w 2122700"/>
              <a:gd name="connsiteY8" fmla="*/ 829106 h 829106"/>
              <a:gd name="connsiteX9" fmla="*/ 138187 w 2122700"/>
              <a:gd name="connsiteY9" fmla="*/ 829106 h 829106"/>
              <a:gd name="connsiteX10" fmla="*/ 40474 w 2122700"/>
              <a:gd name="connsiteY10" fmla="*/ 788632 h 829106"/>
              <a:gd name="connsiteX11" fmla="*/ 0 w 2122700"/>
              <a:gd name="connsiteY11" fmla="*/ 690919 h 829106"/>
              <a:gd name="connsiteX12" fmla="*/ 0 w 2122700"/>
              <a:gd name="connsiteY12" fmla="*/ 138187 h 82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2700" h="829106">
                <a:moveTo>
                  <a:pt x="0" y="138187"/>
                </a:moveTo>
                <a:cubicBezTo>
                  <a:pt x="0" y="101538"/>
                  <a:pt x="14559" y="66389"/>
                  <a:pt x="40474" y="40474"/>
                </a:cubicBezTo>
                <a:cubicBezTo>
                  <a:pt x="66389" y="14559"/>
                  <a:pt x="101538" y="0"/>
                  <a:pt x="138187" y="0"/>
                </a:cubicBezTo>
                <a:lnTo>
                  <a:pt x="1984513" y="0"/>
                </a:lnTo>
                <a:cubicBezTo>
                  <a:pt x="2021162" y="0"/>
                  <a:pt x="2056311" y="14559"/>
                  <a:pt x="2082226" y="40474"/>
                </a:cubicBezTo>
                <a:cubicBezTo>
                  <a:pt x="2108141" y="66389"/>
                  <a:pt x="2122700" y="101538"/>
                  <a:pt x="2122700" y="138187"/>
                </a:cubicBezTo>
                <a:lnTo>
                  <a:pt x="2122700" y="690919"/>
                </a:lnTo>
                <a:cubicBezTo>
                  <a:pt x="2122700" y="727568"/>
                  <a:pt x="2108141" y="762717"/>
                  <a:pt x="2082226" y="788632"/>
                </a:cubicBezTo>
                <a:cubicBezTo>
                  <a:pt x="2056311" y="814547"/>
                  <a:pt x="2021162" y="829106"/>
                  <a:pt x="1984513" y="829106"/>
                </a:cubicBezTo>
                <a:lnTo>
                  <a:pt x="138187" y="829106"/>
                </a:lnTo>
                <a:cubicBezTo>
                  <a:pt x="101538" y="829106"/>
                  <a:pt x="66389" y="814547"/>
                  <a:pt x="40474" y="788632"/>
                </a:cubicBezTo>
                <a:cubicBezTo>
                  <a:pt x="14559" y="762717"/>
                  <a:pt x="0" y="727568"/>
                  <a:pt x="0" y="690919"/>
                </a:cubicBezTo>
                <a:lnTo>
                  <a:pt x="0" y="13818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54" tIns="70954" rIns="70954" bIns="70954" anchor="ctr"/>
          <a:lstStyle/>
          <a:p>
            <a:pPr algn="just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*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İKS Uygulama Yönergesi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“Çocuk Haklarına Dair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Sözleşme”de yer alan, çocuğun hakkı olarak vurgulanan hükümlerle uygunluk içindedir.</a:t>
            </a:r>
          </a:p>
        </p:txBody>
      </p:sp>
      <p:sp>
        <p:nvSpPr>
          <p:cNvPr id="8" name="7 Serbest Form"/>
          <p:cNvSpPr/>
          <p:nvPr/>
        </p:nvSpPr>
        <p:spPr>
          <a:xfrm>
            <a:off x="5868144" y="4581128"/>
            <a:ext cx="3096344" cy="1800200"/>
          </a:xfrm>
          <a:custGeom>
            <a:avLst/>
            <a:gdLst>
              <a:gd name="connsiteX0" fmla="*/ 0 w 2651233"/>
              <a:gd name="connsiteY0" fmla="*/ 131426 h 788543"/>
              <a:gd name="connsiteX1" fmla="*/ 38494 w 2651233"/>
              <a:gd name="connsiteY1" fmla="*/ 38494 h 788543"/>
              <a:gd name="connsiteX2" fmla="*/ 131426 w 2651233"/>
              <a:gd name="connsiteY2" fmla="*/ 0 h 788543"/>
              <a:gd name="connsiteX3" fmla="*/ 2519807 w 2651233"/>
              <a:gd name="connsiteY3" fmla="*/ 0 h 788543"/>
              <a:gd name="connsiteX4" fmla="*/ 2612739 w 2651233"/>
              <a:gd name="connsiteY4" fmla="*/ 38494 h 788543"/>
              <a:gd name="connsiteX5" fmla="*/ 2651233 w 2651233"/>
              <a:gd name="connsiteY5" fmla="*/ 131426 h 788543"/>
              <a:gd name="connsiteX6" fmla="*/ 2651233 w 2651233"/>
              <a:gd name="connsiteY6" fmla="*/ 657117 h 788543"/>
              <a:gd name="connsiteX7" fmla="*/ 2612739 w 2651233"/>
              <a:gd name="connsiteY7" fmla="*/ 750049 h 788543"/>
              <a:gd name="connsiteX8" fmla="*/ 2519807 w 2651233"/>
              <a:gd name="connsiteY8" fmla="*/ 788543 h 788543"/>
              <a:gd name="connsiteX9" fmla="*/ 131426 w 2651233"/>
              <a:gd name="connsiteY9" fmla="*/ 788543 h 788543"/>
              <a:gd name="connsiteX10" fmla="*/ 38494 w 2651233"/>
              <a:gd name="connsiteY10" fmla="*/ 750049 h 788543"/>
              <a:gd name="connsiteX11" fmla="*/ 0 w 2651233"/>
              <a:gd name="connsiteY11" fmla="*/ 657117 h 788543"/>
              <a:gd name="connsiteX12" fmla="*/ 0 w 2651233"/>
              <a:gd name="connsiteY12" fmla="*/ 131426 h 7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233" h="788543">
                <a:moveTo>
                  <a:pt x="0" y="131426"/>
                </a:moveTo>
                <a:cubicBezTo>
                  <a:pt x="0" y="96570"/>
                  <a:pt x="13847" y="63141"/>
                  <a:pt x="38494" y="38494"/>
                </a:cubicBezTo>
                <a:cubicBezTo>
                  <a:pt x="63141" y="13847"/>
                  <a:pt x="96570" y="0"/>
                  <a:pt x="131426" y="0"/>
                </a:cubicBezTo>
                <a:lnTo>
                  <a:pt x="2519807" y="0"/>
                </a:lnTo>
                <a:cubicBezTo>
                  <a:pt x="2554663" y="0"/>
                  <a:pt x="2588092" y="13847"/>
                  <a:pt x="2612739" y="38494"/>
                </a:cubicBezTo>
                <a:cubicBezTo>
                  <a:pt x="2637386" y="63141"/>
                  <a:pt x="2651233" y="96570"/>
                  <a:pt x="2651233" y="131426"/>
                </a:cubicBezTo>
                <a:lnTo>
                  <a:pt x="2651233" y="657117"/>
                </a:lnTo>
                <a:cubicBezTo>
                  <a:pt x="2651233" y="691973"/>
                  <a:pt x="2637386" y="725402"/>
                  <a:pt x="2612739" y="750049"/>
                </a:cubicBezTo>
                <a:cubicBezTo>
                  <a:pt x="2588092" y="774696"/>
                  <a:pt x="2554663" y="788543"/>
                  <a:pt x="2519807" y="788543"/>
                </a:cubicBezTo>
                <a:lnTo>
                  <a:pt x="131426" y="788543"/>
                </a:lnTo>
                <a:cubicBezTo>
                  <a:pt x="96570" y="788543"/>
                  <a:pt x="63141" y="774696"/>
                  <a:pt x="38494" y="750049"/>
                </a:cubicBezTo>
                <a:cubicBezTo>
                  <a:pt x="13847" y="725402"/>
                  <a:pt x="0" y="691973"/>
                  <a:pt x="0" y="657117"/>
                </a:cubicBezTo>
                <a:lnTo>
                  <a:pt x="0" y="1314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974" tIns="68974" rIns="68974" bIns="68974" spcCol="1270" anchor="ctr"/>
          <a:lstStyle/>
          <a:p>
            <a:pPr marL="285750" indent="-285750" algn="just" defTabSz="3556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5018 sayılı </a:t>
            </a:r>
            <a:r>
              <a:rPr lang="tr-TR" b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Kamu Mali Yönetimi ve Kontrol </a:t>
            </a:r>
            <a:r>
              <a:rPr lang="tr-TR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Kanunu ve </a:t>
            </a:r>
          </a:p>
          <a:p>
            <a:pPr marL="285750" indent="-285750" algn="just" defTabSz="3556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Kamu </a:t>
            </a:r>
            <a:r>
              <a:rPr lang="tr-TR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İdarelerinde </a:t>
            </a:r>
            <a:r>
              <a:rPr lang="tr-TR" b="1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Stratejik Planlamaya İlişkin Usul ve Esaslar </a:t>
            </a:r>
            <a:r>
              <a:rPr lang="tr-TR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Hakkında Yönetmeliği </a:t>
            </a:r>
            <a:endParaRPr lang="tr-T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9 Serbest Form"/>
          <p:cNvSpPr/>
          <p:nvPr/>
        </p:nvSpPr>
        <p:spPr>
          <a:xfrm>
            <a:off x="323850" y="5159722"/>
            <a:ext cx="2447950" cy="717550"/>
          </a:xfrm>
          <a:custGeom>
            <a:avLst/>
            <a:gdLst>
              <a:gd name="connsiteX0" fmla="*/ 0 w 2250806"/>
              <a:gd name="connsiteY0" fmla="*/ 143211 h 859248"/>
              <a:gd name="connsiteX1" fmla="*/ 41946 w 2250806"/>
              <a:gd name="connsiteY1" fmla="*/ 41946 h 859248"/>
              <a:gd name="connsiteX2" fmla="*/ 143212 w 2250806"/>
              <a:gd name="connsiteY2" fmla="*/ 1 h 859248"/>
              <a:gd name="connsiteX3" fmla="*/ 2107595 w 2250806"/>
              <a:gd name="connsiteY3" fmla="*/ 0 h 859248"/>
              <a:gd name="connsiteX4" fmla="*/ 2208860 w 2250806"/>
              <a:gd name="connsiteY4" fmla="*/ 41946 h 859248"/>
              <a:gd name="connsiteX5" fmla="*/ 2250805 w 2250806"/>
              <a:gd name="connsiteY5" fmla="*/ 143212 h 859248"/>
              <a:gd name="connsiteX6" fmla="*/ 2250806 w 2250806"/>
              <a:gd name="connsiteY6" fmla="*/ 716037 h 859248"/>
              <a:gd name="connsiteX7" fmla="*/ 2208860 w 2250806"/>
              <a:gd name="connsiteY7" fmla="*/ 817302 h 859248"/>
              <a:gd name="connsiteX8" fmla="*/ 2107594 w 2250806"/>
              <a:gd name="connsiteY8" fmla="*/ 859248 h 859248"/>
              <a:gd name="connsiteX9" fmla="*/ 143211 w 2250806"/>
              <a:gd name="connsiteY9" fmla="*/ 859248 h 859248"/>
              <a:gd name="connsiteX10" fmla="*/ 41946 w 2250806"/>
              <a:gd name="connsiteY10" fmla="*/ 817302 h 859248"/>
              <a:gd name="connsiteX11" fmla="*/ 1 w 2250806"/>
              <a:gd name="connsiteY11" fmla="*/ 716036 h 859248"/>
              <a:gd name="connsiteX12" fmla="*/ 0 w 2250806"/>
              <a:gd name="connsiteY12" fmla="*/ 143211 h 8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0806" h="859248">
                <a:moveTo>
                  <a:pt x="0" y="143211"/>
                </a:moveTo>
                <a:cubicBezTo>
                  <a:pt x="0" y="105229"/>
                  <a:pt x="15088" y="68803"/>
                  <a:pt x="41946" y="41946"/>
                </a:cubicBezTo>
                <a:cubicBezTo>
                  <a:pt x="68803" y="15089"/>
                  <a:pt x="105230" y="1"/>
                  <a:pt x="143212" y="1"/>
                </a:cubicBezTo>
                <a:lnTo>
                  <a:pt x="2107595" y="0"/>
                </a:lnTo>
                <a:cubicBezTo>
                  <a:pt x="2145577" y="0"/>
                  <a:pt x="2182003" y="15088"/>
                  <a:pt x="2208860" y="41946"/>
                </a:cubicBezTo>
                <a:cubicBezTo>
                  <a:pt x="2235717" y="68803"/>
                  <a:pt x="2250805" y="105230"/>
                  <a:pt x="2250805" y="143212"/>
                </a:cubicBezTo>
                <a:cubicBezTo>
                  <a:pt x="2250805" y="334154"/>
                  <a:pt x="2250806" y="525095"/>
                  <a:pt x="2250806" y="716037"/>
                </a:cubicBezTo>
                <a:cubicBezTo>
                  <a:pt x="2250806" y="754019"/>
                  <a:pt x="2235718" y="790445"/>
                  <a:pt x="2208860" y="817302"/>
                </a:cubicBezTo>
                <a:cubicBezTo>
                  <a:pt x="2182003" y="844159"/>
                  <a:pt x="2145576" y="859248"/>
                  <a:pt x="2107594" y="859248"/>
                </a:cubicBezTo>
                <a:lnTo>
                  <a:pt x="143211" y="859248"/>
                </a:lnTo>
                <a:cubicBezTo>
                  <a:pt x="105229" y="859248"/>
                  <a:pt x="68803" y="844160"/>
                  <a:pt x="41946" y="817302"/>
                </a:cubicBezTo>
                <a:cubicBezTo>
                  <a:pt x="15089" y="790445"/>
                  <a:pt x="1" y="754018"/>
                  <a:pt x="1" y="716036"/>
                </a:cubicBezTo>
                <a:cubicBezTo>
                  <a:pt x="1" y="525094"/>
                  <a:pt x="0" y="334153"/>
                  <a:pt x="0" y="14321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425" tIns="72425" rIns="72425" bIns="72425" spcCol="1270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entury Gothic" pitchFamily="34" charset="0"/>
              </a:rPr>
              <a:t>1739 sayılı Milli Eğitim Temel Kanunu</a:t>
            </a:r>
          </a:p>
        </p:txBody>
      </p:sp>
      <p:sp>
        <p:nvSpPr>
          <p:cNvPr id="11" name="10 Serbest Form"/>
          <p:cNvSpPr/>
          <p:nvPr/>
        </p:nvSpPr>
        <p:spPr>
          <a:xfrm>
            <a:off x="3203848" y="5157192"/>
            <a:ext cx="2448272" cy="715963"/>
          </a:xfrm>
          <a:custGeom>
            <a:avLst/>
            <a:gdLst>
              <a:gd name="connsiteX0" fmla="*/ 0 w 2078913"/>
              <a:gd name="connsiteY0" fmla="*/ 119172 h 715016"/>
              <a:gd name="connsiteX1" fmla="*/ 34905 w 2078913"/>
              <a:gd name="connsiteY1" fmla="*/ 34905 h 715016"/>
              <a:gd name="connsiteX2" fmla="*/ 119172 w 2078913"/>
              <a:gd name="connsiteY2" fmla="*/ 0 h 715016"/>
              <a:gd name="connsiteX3" fmla="*/ 1959741 w 2078913"/>
              <a:gd name="connsiteY3" fmla="*/ 0 h 715016"/>
              <a:gd name="connsiteX4" fmla="*/ 2044008 w 2078913"/>
              <a:gd name="connsiteY4" fmla="*/ 34905 h 715016"/>
              <a:gd name="connsiteX5" fmla="*/ 2078913 w 2078913"/>
              <a:gd name="connsiteY5" fmla="*/ 119172 h 715016"/>
              <a:gd name="connsiteX6" fmla="*/ 2078913 w 2078913"/>
              <a:gd name="connsiteY6" fmla="*/ 595844 h 715016"/>
              <a:gd name="connsiteX7" fmla="*/ 2044008 w 2078913"/>
              <a:gd name="connsiteY7" fmla="*/ 680111 h 715016"/>
              <a:gd name="connsiteX8" fmla="*/ 1959741 w 2078913"/>
              <a:gd name="connsiteY8" fmla="*/ 715016 h 715016"/>
              <a:gd name="connsiteX9" fmla="*/ 119172 w 2078913"/>
              <a:gd name="connsiteY9" fmla="*/ 715016 h 715016"/>
              <a:gd name="connsiteX10" fmla="*/ 34905 w 2078913"/>
              <a:gd name="connsiteY10" fmla="*/ 680111 h 715016"/>
              <a:gd name="connsiteX11" fmla="*/ 0 w 2078913"/>
              <a:gd name="connsiteY11" fmla="*/ 595844 h 715016"/>
              <a:gd name="connsiteX12" fmla="*/ 0 w 2078913"/>
              <a:gd name="connsiteY12" fmla="*/ 119172 h 71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913" h="715016">
                <a:moveTo>
                  <a:pt x="0" y="119172"/>
                </a:moveTo>
                <a:cubicBezTo>
                  <a:pt x="0" y="87566"/>
                  <a:pt x="12556" y="57254"/>
                  <a:pt x="34905" y="34905"/>
                </a:cubicBezTo>
                <a:cubicBezTo>
                  <a:pt x="57254" y="12556"/>
                  <a:pt x="87566" y="0"/>
                  <a:pt x="119172" y="0"/>
                </a:cubicBezTo>
                <a:lnTo>
                  <a:pt x="1959741" y="0"/>
                </a:lnTo>
                <a:cubicBezTo>
                  <a:pt x="1991347" y="0"/>
                  <a:pt x="2021659" y="12556"/>
                  <a:pt x="2044008" y="34905"/>
                </a:cubicBezTo>
                <a:cubicBezTo>
                  <a:pt x="2066357" y="57254"/>
                  <a:pt x="2078913" y="87566"/>
                  <a:pt x="2078913" y="119172"/>
                </a:cubicBezTo>
                <a:lnTo>
                  <a:pt x="2078913" y="595844"/>
                </a:lnTo>
                <a:cubicBezTo>
                  <a:pt x="2078913" y="627450"/>
                  <a:pt x="2066357" y="657762"/>
                  <a:pt x="2044008" y="680111"/>
                </a:cubicBezTo>
                <a:cubicBezTo>
                  <a:pt x="2021659" y="702460"/>
                  <a:pt x="1991347" y="715016"/>
                  <a:pt x="1959741" y="715016"/>
                </a:cubicBezTo>
                <a:lnTo>
                  <a:pt x="119172" y="715016"/>
                </a:lnTo>
                <a:cubicBezTo>
                  <a:pt x="87566" y="715016"/>
                  <a:pt x="57254" y="702460"/>
                  <a:pt x="34905" y="680111"/>
                </a:cubicBezTo>
                <a:cubicBezTo>
                  <a:pt x="12556" y="657762"/>
                  <a:pt x="0" y="627450"/>
                  <a:pt x="0" y="595844"/>
                </a:cubicBezTo>
                <a:lnTo>
                  <a:pt x="0" y="1191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384" tIns="65384" rIns="65384" bIns="65384" spcCol="1270" anchor="ctr"/>
          <a:lstStyle/>
          <a:p>
            <a:pPr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schemeClr val="tx1"/>
                </a:solidFill>
                <a:latin typeface="Century Gothic" pitchFamily="34" charset="0"/>
              </a:rPr>
              <a:t>222 sayılı İlköğretim ve Eğitim Kanunu</a:t>
            </a:r>
            <a:endParaRPr lang="tr-T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11 Serbest Form"/>
          <p:cNvSpPr/>
          <p:nvPr/>
        </p:nvSpPr>
        <p:spPr>
          <a:xfrm>
            <a:off x="179514" y="1643050"/>
            <a:ext cx="8568950" cy="1099158"/>
          </a:xfrm>
          <a:custGeom>
            <a:avLst/>
            <a:gdLst>
              <a:gd name="connsiteX0" fmla="*/ 0 w 3223125"/>
              <a:gd name="connsiteY0" fmla="*/ 173679 h 1042050"/>
              <a:gd name="connsiteX1" fmla="*/ 50870 w 3223125"/>
              <a:gd name="connsiteY1" fmla="*/ 50869 h 1042050"/>
              <a:gd name="connsiteX2" fmla="*/ 173680 w 3223125"/>
              <a:gd name="connsiteY2" fmla="*/ 0 h 1042050"/>
              <a:gd name="connsiteX3" fmla="*/ 3049446 w 3223125"/>
              <a:gd name="connsiteY3" fmla="*/ 0 h 1042050"/>
              <a:gd name="connsiteX4" fmla="*/ 3172256 w 3223125"/>
              <a:gd name="connsiteY4" fmla="*/ 50870 h 1042050"/>
              <a:gd name="connsiteX5" fmla="*/ 3223125 w 3223125"/>
              <a:gd name="connsiteY5" fmla="*/ 173680 h 1042050"/>
              <a:gd name="connsiteX6" fmla="*/ 3223125 w 3223125"/>
              <a:gd name="connsiteY6" fmla="*/ 868371 h 1042050"/>
              <a:gd name="connsiteX7" fmla="*/ 3172256 w 3223125"/>
              <a:gd name="connsiteY7" fmla="*/ 991181 h 1042050"/>
              <a:gd name="connsiteX8" fmla="*/ 3049446 w 3223125"/>
              <a:gd name="connsiteY8" fmla="*/ 1042050 h 1042050"/>
              <a:gd name="connsiteX9" fmla="*/ 173679 w 3223125"/>
              <a:gd name="connsiteY9" fmla="*/ 1042050 h 1042050"/>
              <a:gd name="connsiteX10" fmla="*/ 50869 w 3223125"/>
              <a:gd name="connsiteY10" fmla="*/ 991180 h 1042050"/>
              <a:gd name="connsiteX11" fmla="*/ 0 w 3223125"/>
              <a:gd name="connsiteY11" fmla="*/ 868370 h 1042050"/>
              <a:gd name="connsiteX12" fmla="*/ 0 w 3223125"/>
              <a:gd name="connsiteY12" fmla="*/ 173679 h 10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3125" h="1042050">
                <a:moveTo>
                  <a:pt x="0" y="173679"/>
                </a:moveTo>
                <a:cubicBezTo>
                  <a:pt x="0" y="127616"/>
                  <a:pt x="18298" y="83441"/>
                  <a:pt x="50870" y="50869"/>
                </a:cubicBezTo>
                <a:cubicBezTo>
                  <a:pt x="83441" y="18298"/>
                  <a:pt x="127617" y="0"/>
                  <a:pt x="173680" y="0"/>
                </a:cubicBezTo>
                <a:lnTo>
                  <a:pt x="3049446" y="0"/>
                </a:lnTo>
                <a:cubicBezTo>
                  <a:pt x="3095509" y="0"/>
                  <a:pt x="3139684" y="18298"/>
                  <a:pt x="3172256" y="50870"/>
                </a:cubicBezTo>
                <a:cubicBezTo>
                  <a:pt x="3204827" y="83441"/>
                  <a:pt x="3223125" y="127617"/>
                  <a:pt x="3223125" y="173680"/>
                </a:cubicBezTo>
                <a:lnTo>
                  <a:pt x="3223125" y="868371"/>
                </a:lnTo>
                <a:cubicBezTo>
                  <a:pt x="3223125" y="914434"/>
                  <a:pt x="3204827" y="958610"/>
                  <a:pt x="3172256" y="991181"/>
                </a:cubicBezTo>
                <a:cubicBezTo>
                  <a:pt x="3139685" y="1023752"/>
                  <a:pt x="3095509" y="1042050"/>
                  <a:pt x="3049446" y="1042050"/>
                </a:cubicBezTo>
                <a:lnTo>
                  <a:pt x="173679" y="1042050"/>
                </a:lnTo>
                <a:cubicBezTo>
                  <a:pt x="127616" y="1042050"/>
                  <a:pt x="83441" y="1023752"/>
                  <a:pt x="50869" y="991180"/>
                </a:cubicBezTo>
                <a:cubicBezTo>
                  <a:pt x="18298" y="958609"/>
                  <a:pt x="0" y="914433"/>
                  <a:pt x="0" y="868370"/>
                </a:cubicBezTo>
                <a:lnTo>
                  <a:pt x="0" y="17367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1349" tIns="81349" rIns="81349" bIns="81349" anchor="ctr"/>
          <a:lstStyle/>
          <a:p>
            <a:pPr algn="ctr">
              <a:buFont typeface="Arial" charset="0"/>
              <a:buChar char="•"/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İlköğretim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Kurumları Standartlarının temel dayanağı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“Okul Öncesi Eğitim ve ilköğretim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Kurumları Standartları Uygulama Yönergesi”dir. </a:t>
            </a:r>
            <a:endParaRPr lang="tr-T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cs typeface="Arial" charset="0"/>
            </a:endParaRPr>
          </a:p>
          <a:p>
            <a:pPr algn="ctr">
              <a:defRPr/>
            </a:pPr>
            <a:r>
              <a:rPr lang="tr-TR" sz="20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(25/12/2014)</a:t>
            </a:r>
          </a:p>
          <a:p>
            <a:pPr algn="ctr">
              <a:buFont typeface="Arial" charset="0"/>
              <a:buChar char="•"/>
              <a:defRPr/>
            </a:pPr>
            <a:endParaRPr lang="tr-TR" sz="1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3" name="12 Serbest Form"/>
          <p:cNvSpPr/>
          <p:nvPr/>
        </p:nvSpPr>
        <p:spPr>
          <a:xfrm>
            <a:off x="4860032" y="3212976"/>
            <a:ext cx="3671887" cy="811213"/>
          </a:xfrm>
          <a:custGeom>
            <a:avLst/>
            <a:gdLst>
              <a:gd name="connsiteX0" fmla="*/ 0 w 2381483"/>
              <a:gd name="connsiteY0" fmla="*/ 147081 h 882471"/>
              <a:gd name="connsiteX1" fmla="*/ 43079 w 2381483"/>
              <a:gd name="connsiteY1" fmla="*/ 43079 h 882471"/>
              <a:gd name="connsiteX2" fmla="*/ 147081 w 2381483"/>
              <a:gd name="connsiteY2" fmla="*/ 0 h 882471"/>
              <a:gd name="connsiteX3" fmla="*/ 2234402 w 2381483"/>
              <a:gd name="connsiteY3" fmla="*/ 0 h 882471"/>
              <a:gd name="connsiteX4" fmla="*/ 2338404 w 2381483"/>
              <a:gd name="connsiteY4" fmla="*/ 43079 h 882471"/>
              <a:gd name="connsiteX5" fmla="*/ 2381483 w 2381483"/>
              <a:gd name="connsiteY5" fmla="*/ 147081 h 882471"/>
              <a:gd name="connsiteX6" fmla="*/ 2381483 w 2381483"/>
              <a:gd name="connsiteY6" fmla="*/ 735390 h 882471"/>
              <a:gd name="connsiteX7" fmla="*/ 2338404 w 2381483"/>
              <a:gd name="connsiteY7" fmla="*/ 839392 h 882471"/>
              <a:gd name="connsiteX8" fmla="*/ 2234402 w 2381483"/>
              <a:gd name="connsiteY8" fmla="*/ 882471 h 882471"/>
              <a:gd name="connsiteX9" fmla="*/ 147081 w 2381483"/>
              <a:gd name="connsiteY9" fmla="*/ 882471 h 882471"/>
              <a:gd name="connsiteX10" fmla="*/ 43079 w 2381483"/>
              <a:gd name="connsiteY10" fmla="*/ 839392 h 882471"/>
              <a:gd name="connsiteX11" fmla="*/ 0 w 2381483"/>
              <a:gd name="connsiteY11" fmla="*/ 735390 h 882471"/>
              <a:gd name="connsiteX12" fmla="*/ 0 w 2381483"/>
              <a:gd name="connsiteY12" fmla="*/ 147081 h 8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483" h="882471">
                <a:moveTo>
                  <a:pt x="0" y="147081"/>
                </a:moveTo>
                <a:cubicBezTo>
                  <a:pt x="0" y="108073"/>
                  <a:pt x="15496" y="70662"/>
                  <a:pt x="43079" y="43079"/>
                </a:cubicBezTo>
                <a:cubicBezTo>
                  <a:pt x="70662" y="15496"/>
                  <a:pt x="108073" y="0"/>
                  <a:pt x="147081" y="0"/>
                </a:cubicBezTo>
                <a:lnTo>
                  <a:pt x="2234402" y="0"/>
                </a:lnTo>
                <a:cubicBezTo>
                  <a:pt x="2273410" y="0"/>
                  <a:pt x="2310821" y="15496"/>
                  <a:pt x="2338404" y="43079"/>
                </a:cubicBezTo>
                <a:cubicBezTo>
                  <a:pt x="2365987" y="70662"/>
                  <a:pt x="2381483" y="108073"/>
                  <a:pt x="2381483" y="147081"/>
                </a:cubicBezTo>
                <a:lnTo>
                  <a:pt x="2381483" y="735390"/>
                </a:lnTo>
                <a:cubicBezTo>
                  <a:pt x="2381483" y="774398"/>
                  <a:pt x="2365987" y="811809"/>
                  <a:pt x="2338404" y="839392"/>
                </a:cubicBezTo>
                <a:cubicBezTo>
                  <a:pt x="2310821" y="866975"/>
                  <a:pt x="2273410" y="882471"/>
                  <a:pt x="2234402" y="882471"/>
                </a:cubicBezTo>
                <a:lnTo>
                  <a:pt x="147081" y="882471"/>
                </a:lnTo>
                <a:cubicBezTo>
                  <a:pt x="108073" y="882471"/>
                  <a:pt x="70662" y="866975"/>
                  <a:pt x="43079" y="839392"/>
                </a:cubicBezTo>
                <a:cubicBezTo>
                  <a:pt x="15496" y="811809"/>
                  <a:pt x="0" y="774398"/>
                  <a:pt x="0" y="735390"/>
                </a:cubicBezTo>
                <a:lnTo>
                  <a:pt x="0" y="14708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559" tIns="73559" rIns="73559" bIns="73559" anchor="ctr"/>
          <a:lstStyle/>
          <a:p>
            <a:pPr algn="just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*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Aynı zamanda 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2009/83 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  <a:cs typeface="Arial" charset="0"/>
              </a:rPr>
              <a:t>sayılı  genelge ile yönerge öncesi yasal zemin hazırlanmıştır</a:t>
            </a:r>
            <a:r>
              <a:rPr lang="tr-T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.</a:t>
            </a:r>
            <a:endParaRPr lang="tr-TR" dirty="0">
              <a:solidFill>
                <a:srgbClr val="FFFF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958945" y="692696"/>
            <a:ext cx="47404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KURUM STANDARTŞARININ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tr-T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YASAL DAYANAKLARI</a:t>
            </a:r>
          </a:p>
        </p:txBody>
      </p:sp>
      <p:pic>
        <p:nvPicPr>
          <p:cNvPr id="10261" name="Picture 5" descr="C:\Users\fisun\Pictures\180557_172836532760191_154051931305318_361439_46434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1655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Düz Ok Bağlayıcısı"/>
          <p:cNvCxnSpPr/>
          <p:nvPr/>
        </p:nvCxnSpPr>
        <p:spPr>
          <a:xfrm flipV="1">
            <a:off x="2339975" y="2852738"/>
            <a:ext cx="719138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H="1" flipV="1">
            <a:off x="5435600" y="2852738"/>
            <a:ext cx="720725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flipV="1">
            <a:off x="1476375" y="4581525"/>
            <a:ext cx="935038" cy="576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flipV="1">
            <a:off x="4067175" y="4581525"/>
            <a:ext cx="0" cy="503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flipH="1" flipV="1">
            <a:off x="6156325" y="4149725"/>
            <a:ext cx="792163" cy="35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KURUM STANDARTLARI İLE AMAÇLANAN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392446" cy="57864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10000" dirty="0" smtClean="0"/>
              <a:t>Okullar arasındaki niteliksel farklılıkların giderilmesi amacıyla yapılacak çalışmalara kaynak oluşturması,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Sorumluluğun sadece okullara ve Milli Eğitim Müdürlüklerine verilmesi yerine iyileştirmede topyekun işbirliğine gidilmesi, 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Okulların mevcut durumlarının gözlenmesi, 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Okulların yerinde gözlenmesi,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Kaynakların daha etkili ve verimli dağıtılması, 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Merkezi ve yerel planlamaların objektif verilere göre yapılması,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Okul gelişimini sağlama amacıyla kurumlara kılavuz olması, 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Kurumsal gelişimin yıl bazında izlenebilmesi,</a:t>
            </a:r>
          </a:p>
          <a:p>
            <a:pPr>
              <a:lnSpc>
                <a:spcPct val="120000"/>
              </a:lnSpc>
            </a:pPr>
            <a:r>
              <a:rPr lang="tr-TR" sz="10000" dirty="0" smtClean="0"/>
              <a:t>Kurum teftişlerinin Kurum Standartları ölçütleri dikkate alınarak yapılması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Düz Bağlayıcı"/>
          <p:cNvCxnSpPr/>
          <p:nvPr/>
        </p:nvCxnSpPr>
        <p:spPr>
          <a:xfrm flipV="1">
            <a:off x="1619250" y="549275"/>
            <a:ext cx="6985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890670" cy="4427445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+mj-lt"/>
                <a:cs typeface="Times New Roman" pitchFamily="18" charset="0"/>
              </a:rPr>
              <a:t>Okulların rekabet etmesini sağlamaz.</a:t>
            </a:r>
          </a:p>
          <a:p>
            <a:r>
              <a:rPr lang="tr-TR" sz="2800" dirty="0" smtClean="0">
                <a:latin typeface="+mj-lt"/>
                <a:cs typeface="Times New Roman" pitchFamily="18" charset="0"/>
              </a:rPr>
              <a:t>Okulları sıralamaz. </a:t>
            </a:r>
          </a:p>
          <a:p>
            <a:r>
              <a:rPr lang="tr-TR" sz="2800" dirty="0" smtClean="0">
                <a:latin typeface="+mj-lt"/>
                <a:cs typeface="Times New Roman" pitchFamily="18" charset="0"/>
              </a:rPr>
              <a:t>Bir ödül ve ceza sistemi değildir.</a:t>
            </a:r>
          </a:p>
          <a:p>
            <a:r>
              <a:rPr lang="tr-TR" sz="2800" dirty="0" smtClean="0">
                <a:latin typeface="+mj-lt"/>
                <a:cs typeface="Times New Roman" pitchFamily="18" charset="0"/>
              </a:rPr>
              <a:t>Sürdürülebilir bir sistem olup bir proje değildir. </a:t>
            </a:r>
          </a:p>
          <a:p>
            <a:r>
              <a:rPr lang="tr-TR" sz="2800" dirty="0" smtClean="0">
                <a:latin typeface="+mj-lt"/>
                <a:cs typeface="Times New Roman" pitchFamily="18" charset="0"/>
              </a:rPr>
              <a:t>TKY ve </a:t>
            </a:r>
            <a:r>
              <a:rPr lang="tr-TR" sz="2800" dirty="0" err="1" smtClean="0">
                <a:latin typeface="+mj-lt"/>
                <a:cs typeface="Times New Roman" pitchFamily="18" charset="0"/>
              </a:rPr>
              <a:t>OGYE’nin</a:t>
            </a:r>
            <a:r>
              <a:rPr lang="tr-TR" sz="2800" dirty="0" smtClean="0">
                <a:latin typeface="+mj-lt"/>
                <a:cs typeface="Times New Roman" pitchFamily="18" charset="0"/>
              </a:rPr>
              <a:t> alternatifi değildir.</a:t>
            </a:r>
          </a:p>
          <a:p>
            <a:r>
              <a:rPr lang="tr-TR" sz="2800" dirty="0" smtClean="0">
                <a:latin typeface="+mj-lt"/>
                <a:cs typeface="Times New Roman" pitchFamily="18" charset="0"/>
              </a:rPr>
              <a:t>Okulu olduğundan daha iyi ya da daha kötü göstermez.</a:t>
            </a:r>
          </a:p>
          <a:p>
            <a:pPr>
              <a:lnSpc>
                <a:spcPct val="170000"/>
              </a:lnSpc>
            </a:pPr>
            <a:r>
              <a:rPr lang="tr-TR" sz="2800" b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“İKS bir sıralama veya yargılama aracı değildir!..”</a:t>
            </a:r>
            <a:endParaRPr lang="tr-TR" sz="2800" dirty="0" smtClean="0">
              <a:solidFill>
                <a:srgbClr val="0000CC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785786" y="214290"/>
            <a:ext cx="3317498" cy="16675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0" y="476250"/>
            <a:ext cx="3387722" cy="8096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KURUM STANDARTLARI</a:t>
            </a:r>
            <a:endParaRPr lang="tr-TR" sz="32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 rot="5400000">
            <a:off x="5940425" y="3213100"/>
            <a:ext cx="53276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Yuvarlatılmış Dikdörtgen"/>
          <p:cNvSpPr/>
          <p:nvPr/>
        </p:nvSpPr>
        <p:spPr>
          <a:xfrm>
            <a:off x="4644008" y="854382"/>
            <a:ext cx="352839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 Değildir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688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451" y="2349500"/>
            <a:ext cx="2087042" cy="18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227123" y="1226840"/>
            <a:ext cx="3673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 dirty="0" smtClean="0">
                <a:solidFill>
                  <a:srgbClr val="FF0000"/>
                </a:solidFill>
              </a:rPr>
              <a:t>1.Temel odağı “</a:t>
            </a:r>
            <a:r>
              <a:rPr lang="tr-TR" sz="2400" dirty="0" err="1" smtClean="0">
                <a:solidFill>
                  <a:srgbClr val="FF0000"/>
                </a:solidFill>
              </a:rPr>
              <a:t>ÇOCUK”tur</a:t>
            </a:r>
            <a:r>
              <a:rPr lang="tr-TR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363493" y="1755333"/>
            <a:ext cx="3506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 dirty="0" smtClean="0">
                <a:solidFill>
                  <a:srgbClr val="333399"/>
                </a:solidFill>
              </a:rPr>
              <a:t>2.Çocuk </a:t>
            </a:r>
            <a:r>
              <a:rPr lang="tr-TR" sz="2400" dirty="0">
                <a:solidFill>
                  <a:srgbClr val="333399"/>
                </a:solidFill>
              </a:rPr>
              <a:t>haklarını ve dayandığı ilkeleri yansıtır.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5363493" y="2586330"/>
            <a:ext cx="34580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 dirty="0" smtClean="0">
                <a:solidFill>
                  <a:srgbClr val="FF0066"/>
                </a:solidFill>
              </a:rPr>
              <a:t>3.Eğitim </a:t>
            </a:r>
            <a:r>
              <a:rPr lang="tr-TR" sz="2400" dirty="0">
                <a:solidFill>
                  <a:srgbClr val="FF0066"/>
                </a:solidFill>
              </a:rPr>
              <a:t>sisteminin temel hedefleriyle tutarlıdır</a:t>
            </a:r>
            <a:r>
              <a:rPr lang="tr-TR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436133" y="3374231"/>
            <a:ext cx="341129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200" dirty="0" smtClean="0">
                <a:solidFill>
                  <a:srgbClr val="FF0000"/>
                </a:solidFill>
              </a:rPr>
              <a:t>4.Çağdaş eğitimin </a:t>
            </a:r>
            <a:r>
              <a:rPr lang="tr-TR" sz="2200" dirty="0">
                <a:solidFill>
                  <a:srgbClr val="FF0000"/>
                </a:solidFill>
              </a:rPr>
              <a:t>uygulamaya yansıtılmasına aracılık eder</a:t>
            </a:r>
            <a:r>
              <a:rPr lang="tr-T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436133" y="4513004"/>
            <a:ext cx="36004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200" dirty="0" smtClean="0">
                <a:solidFill>
                  <a:srgbClr val="0033CC"/>
                </a:solidFill>
              </a:rPr>
              <a:t>5.İlköğretim </a:t>
            </a:r>
            <a:r>
              <a:rPr lang="tr-TR" sz="2200" dirty="0">
                <a:solidFill>
                  <a:srgbClr val="0033CC"/>
                </a:solidFill>
              </a:rPr>
              <a:t>okullarının kurum tiplerine ve hizmet türlerine duyarlı olarak hazırlanmıştır. 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907704" y="5812174"/>
            <a:ext cx="597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 dirty="0" smtClean="0">
                <a:solidFill>
                  <a:srgbClr val="CC3300"/>
                </a:solidFill>
              </a:rPr>
              <a:t>6. </a:t>
            </a:r>
            <a:r>
              <a:rPr lang="tr-TR" sz="2400" dirty="0" smtClean="0">
                <a:solidFill>
                  <a:srgbClr val="CC3300"/>
                </a:solidFill>
              </a:rPr>
              <a:t>İlköğretim kurumlarının gelişim için bir taban ve temel sunar.</a:t>
            </a:r>
            <a:endParaRPr lang="tr-TR" sz="2400" dirty="0">
              <a:solidFill>
                <a:srgbClr val="CC3300"/>
              </a:solidFill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214282" y="4297561"/>
            <a:ext cx="43195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7. İlköğretim kurumları için durum saptama, ihtiyaçları belirleme, kaynakları yönlendirme ve kurumsal gelişime yönelik işlevsel bir araçtır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190053" y="2014657"/>
            <a:ext cx="34458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FF0000"/>
                </a:solidFill>
              </a:rPr>
              <a:t>8.İlköğretim okullarında olan </a:t>
            </a:r>
            <a:r>
              <a:rPr lang="tr-TR" sz="2000" dirty="0" smtClean="0">
                <a:solidFill>
                  <a:srgbClr val="FF0000"/>
                </a:solidFill>
              </a:rPr>
              <a:t>uygulamaları </a:t>
            </a:r>
            <a:r>
              <a:rPr lang="tr-TR" sz="2000" dirty="0">
                <a:solidFill>
                  <a:srgbClr val="FF0000"/>
                </a:solidFill>
              </a:rPr>
              <a:t>Öğrenci Merkezli Eğitim,Öğretmen Yeterlikleri ve Okul Temelli Mesleki gelişim, TKY) kapsar ve çocuk odaklı olarak bütünleştirir.</a:t>
            </a:r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214282" y="928670"/>
            <a:ext cx="3637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FF0066"/>
                </a:solidFill>
              </a:rPr>
              <a:t>9. Öz-değerlendirmeye dayalı olarak izleme ve geliştirme temelinde kullanılır.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2484437" y="303510"/>
            <a:ext cx="4791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/>
              <a:t>İKS’NİN TEMEL İLKELERİ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500" dirty="0" smtClean="0">
                <a:solidFill>
                  <a:srgbClr val="FF0000"/>
                </a:solidFill>
              </a:rPr>
              <a:t>İLKÖĞRETİM KURUMLARI STANDARTLARI İLE İLK KEZ EĞİTİM SİSTEMİMİZE GETİRİLECEK YENİLİKLER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1508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412776"/>
            <a:ext cx="2576512" cy="3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179388" y="4869159"/>
            <a:ext cx="7699771" cy="1728193"/>
          </a:xfrm>
          <a:prstGeom prst="wedgeRoundRectCallout">
            <a:avLst>
              <a:gd name="adj1" fmla="val -36602"/>
              <a:gd name="adj2" fmla="val -48773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dirty="0" smtClean="0"/>
              <a:t>3.</a:t>
            </a:r>
            <a:r>
              <a:rPr lang="tr-TR" sz="2400" b="1" dirty="0" smtClean="0"/>
              <a:t>Performans: </a:t>
            </a:r>
            <a:r>
              <a:rPr lang="tr-TR" sz="2400" dirty="0" smtClean="0"/>
              <a:t>Okullarımızda </a:t>
            </a:r>
            <a:r>
              <a:rPr lang="tr-TR" sz="2400" dirty="0"/>
              <a:t>ilk defa eğitime etki eden her türlü kaynağın mevcut durumlarının tespitinin yanı sıra bu kaynakların eğitimde ne derece etkili olarak kullanılabildiği ölçülecektir</a:t>
            </a:r>
            <a:r>
              <a:rPr lang="tr-TR" sz="2000" dirty="0"/>
              <a:t>. </a:t>
            </a:r>
          </a:p>
          <a:p>
            <a:pPr algn="ctr"/>
            <a:endParaRPr lang="tr-TR" sz="1600" dirty="0"/>
          </a:p>
        </p:txBody>
      </p:sp>
      <p:sp>
        <p:nvSpPr>
          <p:cNvPr id="21513" name="AutoShape 15"/>
          <p:cNvSpPr>
            <a:spLocks noChangeArrowheads="1"/>
          </p:cNvSpPr>
          <p:nvPr/>
        </p:nvSpPr>
        <p:spPr bwMode="auto">
          <a:xfrm>
            <a:off x="179388" y="3355975"/>
            <a:ext cx="5544740" cy="1368425"/>
          </a:xfrm>
          <a:prstGeom prst="wedgeRoundRectCallout">
            <a:avLst>
              <a:gd name="adj1" fmla="val -49444"/>
              <a:gd name="adj2" fmla="val -19144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dirty="0"/>
              <a:t>2. </a:t>
            </a:r>
            <a:r>
              <a:rPr lang="tr-TR" sz="2400" b="1" dirty="0" smtClean="0"/>
              <a:t>Katılım: </a:t>
            </a:r>
            <a:r>
              <a:rPr lang="tr-TR" sz="2400" dirty="0" smtClean="0"/>
              <a:t>İlk </a:t>
            </a:r>
            <a:r>
              <a:rPr lang="tr-TR" sz="2400" dirty="0"/>
              <a:t>defa veli, öğrenci, öğretmen okulun değerlendirmesinde etkili olacaktır.</a:t>
            </a:r>
          </a:p>
          <a:p>
            <a:pPr algn="ctr"/>
            <a:endParaRPr lang="tr-TR" sz="1600" dirty="0"/>
          </a:p>
        </p:txBody>
      </p:sp>
      <p:sp>
        <p:nvSpPr>
          <p:cNvPr id="21514" name="AutoShape 16"/>
          <p:cNvSpPr>
            <a:spLocks noChangeArrowheads="1"/>
          </p:cNvSpPr>
          <p:nvPr/>
        </p:nvSpPr>
        <p:spPr bwMode="auto">
          <a:xfrm>
            <a:off x="139511" y="1521519"/>
            <a:ext cx="5473303" cy="1439863"/>
          </a:xfrm>
          <a:prstGeom prst="wedgeRoundRectCallout">
            <a:avLst>
              <a:gd name="adj1" fmla="val -24708"/>
              <a:gd name="adj2" fmla="val 51583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tr-TR" sz="2400" dirty="0"/>
              <a:t>1.Okullarımızda ilk defa kendi iç değerlendirmelerini yaparak </a:t>
            </a:r>
            <a:r>
              <a:rPr lang="tr-TR" sz="2400" b="1" dirty="0"/>
              <a:t>öz denetim </a:t>
            </a:r>
            <a:r>
              <a:rPr lang="tr-TR" sz="2400" dirty="0"/>
              <a:t>mekanizmasını hayata geçirecektir.</a:t>
            </a:r>
          </a:p>
          <a:p>
            <a:pPr algn="just"/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500" dirty="0" smtClean="0">
                <a:solidFill>
                  <a:srgbClr val="FF0000"/>
                </a:solidFill>
              </a:rPr>
              <a:t>İLKÖĞRETİM KURUMLARI STANDARTLARI İLE İLK KEZ EĞİTİM SİSTEMİMİZE GETİRİLECEK YENİLİKLER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1508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34274"/>
            <a:ext cx="2736304" cy="38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3131840" y="1334274"/>
            <a:ext cx="5532745" cy="1374646"/>
          </a:xfrm>
          <a:prstGeom prst="wedgeRoundRectCallout">
            <a:avLst>
              <a:gd name="adj1" fmla="val -50072"/>
              <a:gd name="adj2" fmla="val -7710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tr-TR" sz="2400" dirty="0" smtClean="0"/>
              <a:t>4. Sistem ile Kurumların mevcut durumları kendi beyanatlarına uygun olarak yerinde gözlenecektir. </a:t>
            </a:r>
            <a:endParaRPr lang="tr-TR" sz="2400" dirty="0"/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3131840" y="2924944"/>
            <a:ext cx="5532745" cy="2088232"/>
          </a:xfrm>
          <a:prstGeom prst="wedgeRoundRectCallout">
            <a:avLst>
              <a:gd name="adj1" fmla="val -49412"/>
              <a:gd name="adj2" fmla="val 34741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dirty="0" smtClean="0"/>
              <a:t>5. </a:t>
            </a:r>
            <a:r>
              <a:rPr lang="tr-TR" sz="2400" b="1" dirty="0" smtClean="0"/>
              <a:t>Sürekli gelişim: </a:t>
            </a:r>
            <a:r>
              <a:rPr lang="tr-TR" sz="2400" dirty="0" smtClean="0"/>
              <a:t>Kurumlara </a:t>
            </a:r>
            <a:r>
              <a:rPr lang="tr-TR" sz="2400" dirty="0"/>
              <a:t>ait bilgiler ve elektronik ortamda saklı tutulacak ve okulların </a:t>
            </a:r>
            <a:r>
              <a:rPr lang="tr-TR" sz="2400" dirty="0" smtClean="0"/>
              <a:t>kat ettikleri </a:t>
            </a:r>
            <a:r>
              <a:rPr lang="tr-TR" sz="2400" dirty="0"/>
              <a:t>aşama bu kayıtlardan izlenecektir (kurumsal hafıza).</a:t>
            </a:r>
          </a:p>
          <a:p>
            <a:pPr algn="ctr"/>
            <a:endParaRPr lang="tr-TR" sz="2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187624" y="5445224"/>
            <a:ext cx="7476959" cy="1008112"/>
          </a:xfrm>
          <a:prstGeom prst="wedgeRoundRectCallout">
            <a:avLst>
              <a:gd name="adj1" fmla="val -49554"/>
              <a:gd name="adj2" fmla="val -941"/>
              <a:gd name="adj3" fmla="val 16667"/>
            </a:avLst>
          </a:prstGeom>
          <a:solidFill>
            <a:srgbClr val="FCEA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tr-TR" sz="2400" dirty="0" smtClean="0"/>
              <a:t>6.Maarif Müfettişlerimizin kurumu </a:t>
            </a:r>
            <a:r>
              <a:rPr lang="tr-TR" sz="2400" dirty="0"/>
              <a:t>tüm boyutları ile </a:t>
            </a:r>
            <a:r>
              <a:rPr lang="tr-TR" sz="2400" dirty="0" smtClean="0"/>
              <a:t>izlemesine imkan sunulacaktır</a:t>
            </a:r>
            <a:r>
              <a:rPr lang="tr-TR" sz="1600" dirty="0" smtClean="0"/>
              <a:t>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4820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500" smtClean="0"/>
              <a:t>İLKÖĞRETİM KURUMLARI STANDARTLARI İLE İLK KEZ EĞİTİM SİSTEMİMİZE GETİRİLECEK YENİLİKLER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2532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1232694"/>
            <a:ext cx="2736304" cy="38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192088" y="5229200"/>
            <a:ext cx="8412360" cy="1080120"/>
          </a:xfrm>
          <a:prstGeom prst="wedgeRoundRectCallout">
            <a:avLst>
              <a:gd name="adj1" fmla="val -48810"/>
              <a:gd name="adj2" fmla="val -16866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dirty="0" smtClean="0"/>
              <a:t>9.Sistem </a:t>
            </a:r>
            <a:r>
              <a:rPr lang="tr-TR" sz="2400" b="1" dirty="0"/>
              <a:t>dinamik bir yapı </a:t>
            </a:r>
            <a:r>
              <a:rPr lang="tr-TR" sz="2400" dirty="0"/>
              <a:t>arz etmesinden dolayı yeniliklere uygun olarak sürekli kendini yenileyecektir</a:t>
            </a:r>
            <a:r>
              <a:rPr lang="tr-TR" sz="1600" dirty="0"/>
              <a:t>.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179388" y="2781300"/>
            <a:ext cx="5904780" cy="2303884"/>
          </a:xfrm>
          <a:prstGeom prst="wedgeRoundRectCallout">
            <a:avLst>
              <a:gd name="adj1" fmla="val -31847"/>
              <a:gd name="adj2" fmla="val -50037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8.İKS </a:t>
            </a:r>
            <a:r>
              <a:rPr lang="tr-TR" sz="2400" dirty="0"/>
              <a:t>ile okul, ilçe ve il ve merkez düzeyinde elde edilen veriler her düzeyde analiz edilerek merkezi ve yerel </a:t>
            </a:r>
            <a:r>
              <a:rPr lang="tr-TR" sz="2400" b="1" dirty="0"/>
              <a:t>kaynakların ihtiyaç duyulan alanlara daha çok yönlendirilmesi</a:t>
            </a:r>
            <a:r>
              <a:rPr lang="tr-TR" sz="2400" dirty="0"/>
              <a:t>nde etkili bir araç olacaktır. </a:t>
            </a:r>
          </a:p>
        </p:txBody>
      </p:sp>
      <p:sp>
        <p:nvSpPr>
          <p:cNvPr id="22540" name="AutoShape 10"/>
          <p:cNvSpPr>
            <a:spLocks noChangeArrowheads="1"/>
          </p:cNvSpPr>
          <p:nvPr/>
        </p:nvSpPr>
        <p:spPr bwMode="auto">
          <a:xfrm>
            <a:off x="192088" y="1409700"/>
            <a:ext cx="5892080" cy="1223963"/>
          </a:xfrm>
          <a:prstGeom prst="wedgeRoundRectCallout">
            <a:avLst>
              <a:gd name="adj1" fmla="val -35457"/>
              <a:gd name="adj2" fmla="val 50017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7.</a:t>
            </a:r>
            <a:r>
              <a:rPr lang="tr-TR" sz="2400" b="1" dirty="0" smtClean="0"/>
              <a:t>Velilerin </a:t>
            </a:r>
            <a:r>
              <a:rPr lang="tr-TR" sz="2400" b="1" dirty="0"/>
              <a:t>okul ve toplum bütünleşmesi </a:t>
            </a:r>
            <a:r>
              <a:rPr lang="tr-TR" sz="2400" dirty="0"/>
              <a:t>de </a:t>
            </a:r>
            <a:r>
              <a:rPr lang="tr-TR" sz="2400" dirty="0" smtClean="0"/>
              <a:t>desteklenmektedir</a:t>
            </a:r>
            <a:r>
              <a:rPr lang="tr-T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8439"/>
            <a:ext cx="8229600" cy="1143000"/>
          </a:xfrm>
        </p:spPr>
        <p:txBody>
          <a:bodyPr/>
          <a:lstStyle/>
          <a:p>
            <a:pPr eaLnBrk="1" hangingPunct="1"/>
            <a:r>
              <a:rPr lang="tr-TR" sz="2500" dirty="0" smtClean="0">
                <a:solidFill>
                  <a:srgbClr val="FF0000"/>
                </a:solidFill>
              </a:rPr>
              <a:t>İLKÖĞRETİM KURUMLARI STANDARTLARI İLE İLK KEZ EĞİTİM SİSTEMİMİZE GETİRİLECEK YENİLİKLER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2951163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r-TR" sz="1600" smtClean="0"/>
              <a:t>  </a:t>
            </a:r>
          </a:p>
        </p:txBody>
      </p:sp>
      <p:pic>
        <p:nvPicPr>
          <p:cNvPr id="22532" name="Picture 4" descr="3698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9"/>
            <a:ext cx="2576512" cy="38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787999" y="1124744"/>
            <a:ext cx="6068663" cy="1828800"/>
          </a:xfrm>
          <a:prstGeom prst="wedgeRoundRectCallout">
            <a:avLst>
              <a:gd name="adj1" fmla="val -48968"/>
              <a:gd name="adj2" fmla="val -13051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10.İlköğretim </a:t>
            </a:r>
            <a:r>
              <a:rPr lang="tr-TR" sz="2400" dirty="0"/>
              <a:t>Kurumları Standartları okulların gelişiminin sağlanmasında </a:t>
            </a:r>
            <a:r>
              <a:rPr lang="tr-TR" sz="2400" dirty="0" smtClean="0"/>
              <a:t>yapılması </a:t>
            </a:r>
            <a:r>
              <a:rPr lang="tr-TR" sz="2400" dirty="0"/>
              <a:t>gerekenlerin sunulmasında işlevsel bir doküman olarak </a:t>
            </a:r>
            <a:r>
              <a:rPr lang="tr-TR" sz="2400" b="1" dirty="0"/>
              <a:t>pusula görevi </a:t>
            </a:r>
            <a:r>
              <a:rPr lang="tr-TR" sz="2400" dirty="0"/>
              <a:t>görecektir. </a:t>
            </a:r>
          </a:p>
          <a:p>
            <a:endParaRPr lang="tr-TR" sz="2400" dirty="0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2852264" y="2953544"/>
            <a:ext cx="6004399" cy="1616075"/>
          </a:xfrm>
          <a:prstGeom prst="wedgeRoundRectCallout">
            <a:avLst>
              <a:gd name="adj1" fmla="val -49319"/>
              <a:gd name="adj2" fmla="val 30046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11. </a:t>
            </a:r>
            <a:r>
              <a:rPr lang="tr-TR" sz="2400" dirty="0"/>
              <a:t>Eğitimin kalitesini arttırmada </a:t>
            </a:r>
            <a:r>
              <a:rPr lang="tr-TR" sz="2400" b="1" dirty="0"/>
              <a:t>ülke düzeyinde belirlenmiş standartları </a:t>
            </a:r>
            <a:r>
              <a:rPr lang="tr-TR" sz="2400" dirty="0"/>
              <a:t>ortaya koyabilecektir. </a:t>
            </a:r>
          </a:p>
        </p:txBody>
      </p:sp>
      <p:sp>
        <p:nvSpPr>
          <p:cNvPr id="22538" name="AutoShape 5"/>
          <p:cNvSpPr>
            <a:spLocks noChangeArrowheads="1"/>
          </p:cNvSpPr>
          <p:nvPr/>
        </p:nvSpPr>
        <p:spPr bwMode="auto">
          <a:xfrm>
            <a:off x="2852307" y="4653137"/>
            <a:ext cx="6004356" cy="864095"/>
          </a:xfrm>
          <a:prstGeom prst="wedgeRoundRectCallout">
            <a:avLst>
              <a:gd name="adj1" fmla="val -49620"/>
              <a:gd name="adj2" fmla="val -12264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12. </a:t>
            </a:r>
            <a:r>
              <a:rPr lang="tr-TR" sz="2400" b="1" dirty="0" smtClean="0"/>
              <a:t>Kurumsal gelişimin </a:t>
            </a:r>
            <a:r>
              <a:rPr lang="tr-TR" sz="2400" dirty="0" smtClean="0"/>
              <a:t>izlenmesinde etkili bir araç olacaktır. 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22539" name="10 Dikdörtgen"/>
          <p:cNvSpPr>
            <a:spLocks noChangeArrowheads="1"/>
          </p:cNvSpPr>
          <p:nvPr/>
        </p:nvSpPr>
        <p:spPr bwMode="auto">
          <a:xfrm>
            <a:off x="5940425" y="1341438"/>
            <a:ext cx="2916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dirty="0" smtClean="0"/>
              <a:t>. </a:t>
            </a:r>
            <a:endParaRPr lang="tr-TR" sz="1600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10800000" flipV="1">
            <a:off x="611559" y="5669632"/>
            <a:ext cx="8289347" cy="999728"/>
          </a:xfrm>
          <a:prstGeom prst="wedgeRoundRectCallout">
            <a:avLst>
              <a:gd name="adj1" fmla="val -49620"/>
              <a:gd name="adj2" fmla="val -12264"/>
              <a:gd name="adj3" fmla="val 16667"/>
            </a:avLst>
          </a:prstGeom>
          <a:solidFill>
            <a:srgbClr val="FCEA9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400" dirty="0" smtClean="0"/>
              <a:t>13.İlköğretim Okullarının politika üreten merkezler haline gelmelerinde   etkili olacaktır.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897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8000"/>
          </a:blip>
          <a:srcRect/>
          <a:stretch>
            <a:fillRect/>
          </a:stretch>
        </p:blipFill>
        <p:spPr bwMode="auto">
          <a:xfrm>
            <a:off x="1022350" y="0"/>
            <a:ext cx="709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496944" cy="6597352"/>
          </a:xfrm>
        </p:spPr>
        <p:txBody>
          <a:bodyPr>
            <a:normAutofit fontScale="92500" lnSpcReduction="10000"/>
          </a:bodyPr>
          <a:lstStyle/>
          <a:p>
            <a:pPr indent="900113"/>
            <a:endParaRPr lang="tr-TR" sz="2500" dirty="0" smtClean="0">
              <a:solidFill>
                <a:srgbClr val="C00000"/>
              </a:solidFill>
            </a:endParaRPr>
          </a:p>
          <a:p>
            <a:pPr indent="900113"/>
            <a:r>
              <a:rPr lang="tr-TR" sz="2800" b="1" dirty="0" smtClean="0">
                <a:solidFill>
                  <a:srgbClr val="C00000"/>
                </a:solidFill>
              </a:rPr>
              <a:t>OKUL ÖNCESİ EĞİTİM ve İLKÖĞRETİM KURUMLARI STANDARTLARI </a:t>
            </a:r>
          </a:p>
          <a:p>
            <a:pPr indent="900113"/>
            <a:r>
              <a:rPr lang="tr-TR" sz="2800" b="1" dirty="0" smtClean="0">
                <a:solidFill>
                  <a:srgbClr val="C00000"/>
                </a:solidFill>
              </a:rPr>
              <a:t>(KURUM STANDARTLARI)</a:t>
            </a:r>
            <a:endParaRPr lang="tr-TR" sz="2400" dirty="0" smtClean="0">
              <a:solidFill>
                <a:schemeClr val="tx1"/>
              </a:solidFill>
            </a:endParaRPr>
          </a:p>
          <a:p>
            <a:pPr indent="900113" algn="just"/>
            <a:r>
              <a:rPr lang="tr-TR" sz="3000" dirty="0" smtClean="0">
                <a:solidFill>
                  <a:schemeClr val="tx1"/>
                </a:solidFill>
              </a:rPr>
              <a:t>Okul Öncesi Eğitim ve İlköğretim Kurumları Standartları; ülke genelindeki tüm </a:t>
            </a:r>
            <a:r>
              <a:rPr lang="tr-TR" sz="3000" b="1" dirty="0" smtClean="0">
                <a:solidFill>
                  <a:schemeClr val="tx1"/>
                </a:solidFill>
              </a:rPr>
              <a:t>resmi okul öncesi eğitim kurumları, ilkokul, ortaokul ve imam hatip ortaokullarında </a:t>
            </a:r>
            <a:r>
              <a:rPr lang="tr-TR" sz="3000" dirty="0" smtClean="0">
                <a:solidFill>
                  <a:schemeClr val="tx1"/>
                </a:solidFill>
              </a:rPr>
              <a:t>çocuğa yönelik sunulan her türlü eğitim hizmetine ilişkin verilerin toplanmasını, belirlenmiş minimum standartlar çerçevesinde analiz edilmesini, değerlendirilmesini sağlayacak bir sistemdir. </a:t>
            </a:r>
          </a:p>
          <a:p>
            <a:pPr indent="900113" algn="just"/>
            <a:r>
              <a:rPr lang="tr-TR" sz="3000" dirty="0" smtClean="0">
                <a:solidFill>
                  <a:schemeClr val="tx1"/>
                </a:solidFill>
              </a:rPr>
              <a:t>Bu sistem ile ülke düzeyindeki tüm ilköğretim okullarının eğitim niteliğindeki farklılıklarının giderilmesi hedeflenmiştir. Yazılım okulların işlevsel olarak kullandıkları e-okul destekli olarak MEBBİS veri tabanı üzerinde yer almaktadır. </a:t>
            </a:r>
          </a:p>
          <a:p>
            <a:pPr indent="900113" algn="just"/>
            <a:endParaRPr lang="tr-TR" sz="2400" dirty="0" smtClean="0">
              <a:solidFill>
                <a:schemeClr val="tx1"/>
              </a:solidFill>
            </a:endParaRPr>
          </a:p>
          <a:p>
            <a:pPr algn="l"/>
            <a:endParaRPr lang="tr-TR" sz="2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1C8EC1-EE4F-462A-B587-773AD268105A}" type="slidenum">
              <a:rPr lang="tr-TR" sz="1000" b="1"/>
              <a:pPr algn="r"/>
              <a:t>20</a:t>
            </a:fld>
            <a:endParaRPr lang="tr-TR" sz="1000" b="1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b="1" dirty="0" smtClean="0">
                <a:solidFill>
                  <a:srgbClr val="003399"/>
                </a:solidFill>
              </a:rPr>
              <a:t>SONUÇLARIN KULLANILMASI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68951" cy="5978996"/>
          </a:xfrm>
        </p:spPr>
        <p:txBody>
          <a:bodyPr>
            <a:noAutofit/>
          </a:bodyPr>
          <a:lstStyle/>
          <a:p>
            <a:pPr algn="just" eaLnBrk="1" hangingPunct="1"/>
            <a:r>
              <a:rPr lang="tr-TR" sz="2600" dirty="0" smtClean="0"/>
              <a:t>İKS eğitime ilişkin kaynakların etkin dağıtılmasında ve </a:t>
            </a:r>
            <a:r>
              <a:rPr lang="tr-TR" sz="2600" dirty="0" smtClean="0"/>
              <a:t>kullanılmasında,</a:t>
            </a:r>
            <a:endParaRPr lang="tr-TR" sz="2600" dirty="0" smtClean="0"/>
          </a:p>
          <a:p>
            <a:pPr algn="just" eaLnBrk="1" hangingPunct="1"/>
            <a:r>
              <a:rPr lang="tr-TR" sz="2600" dirty="0" smtClean="0"/>
              <a:t>Okullar arası eğitim niteliğindeki farklılıklarının belirlenen standartlar dikkate alınarak giderilmesinde, </a:t>
            </a:r>
          </a:p>
          <a:p>
            <a:pPr algn="just" eaLnBrk="1" hangingPunct="1"/>
            <a:r>
              <a:rPr lang="tr-TR" sz="2600" dirty="0" smtClean="0"/>
              <a:t>Eğitim kalitesini geliştirmek için yapılacak çalışmalarda okul, ilçe ve il düzeyinde destek ve planlamalarda;</a:t>
            </a:r>
          </a:p>
          <a:p>
            <a:pPr algn="just" eaLnBrk="1" hangingPunct="1"/>
            <a:r>
              <a:rPr lang="tr-TR" sz="2600" dirty="0" smtClean="0"/>
              <a:t>Bakanlığın merkezi planlamalarını daha objektif ve niteliksel verilere göre yapabilmesinde;</a:t>
            </a:r>
          </a:p>
          <a:p>
            <a:pPr algn="just" eaLnBrk="1" hangingPunct="1"/>
            <a:r>
              <a:rPr lang="tr-TR" sz="2600" dirty="0" smtClean="0"/>
              <a:t>Okullar arası kalite farklılıklarının minimum yeterlikler dikkate alınarak giderilmesinde, </a:t>
            </a:r>
          </a:p>
          <a:p>
            <a:pPr algn="just" eaLnBrk="1" hangingPunct="1"/>
            <a:r>
              <a:rPr lang="tr-TR" sz="2600" dirty="0" smtClean="0"/>
              <a:t>Okulları politika üreten merkezler haline getirilmesinde </a:t>
            </a:r>
          </a:p>
          <a:p>
            <a:pPr algn="just" eaLnBrk="1" hangingPunct="1"/>
            <a:r>
              <a:rPr lang="tr-TR" sz="2600" dirty="0" smtClean="0"/>
              <a:t>Hizmet içi eğitim faaliyetlerinin planlanmasında, </a:t>
            </a:r>
          </a:p>
          <a:p>
            <a:pPr algn="just" eaLnBrk="1" hangingPunct="1">
              <a:buFontTx/>
              <a:buNone/>
            </a:pPr>
            <a:r>
              <a:rPr lang="tr-TR" sz="2600" i="1" dirty="0" smtClean="0"/>
              <a:t>	etkili bir araç olacaktır</a:t>
            </a:r>
            <a:r>
              <a:rPr lang="tr-TR" sz="2400" i="1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/>
          <p:nvPr/>
        </p:nvSpPr>
        <p:spPr>
          <a:xfrm>
            <a:off x="-48277" y="-173623"/>
            <a:ext cx="9252769" cy="71734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9219" name="2 İçerik Yer Tutucusu"/>
          <p:cNvSpPr txBox="1">
            <a:spLocks/>
          </p:cNvSpPr>
          <p:nvPr/>
        </p:nvSpPr>
        <p:spPr bwMode="auto">
          <a:xfrm>
            <a:off x="437647" y="4656371"/>
            <a:ext cx="8208912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713" lv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Sürekli izleme ve değerlendirmeye odaklanan, okulların iç denetim ve öz değerlendirmesine olanak sağlayan bir sistemidir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 rot="10800000" flipV="1">
            <a:off x="437647" y="800708"/>
            <a:ext cx="828092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  </a:t>
            </a:r>
            <a:r>
              <a:rPr lang="tr-TR" sz="2400" b="1" dirty="0" smtClean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Çocuk dostu öğrenme </a:t>
            </a:r>
            <a:r>
              <a:rPr lang="tr-TR" sz="2400" dirty="0" smtClean="0">
                <a:solidFill>
                  <a:schemeClr val="tx1"/>
                </a:solidFill>
              </a:rPr>
              <a:t>ortamlarının oluşturulması </a:t>
            </a:r>
            <a:r>
              <a:rPr lang="tr-TR" sz="2400" dirty="0">
                <a:solidFill>
                  <a:schemeClr val="tx1"/>
                </a:solidFill>
              </a:rPr>
              <a:t>için;</a:t>
            </a:r>
          </a:p>
          <a:p>
            <a:pPr algn="ctr">
              <a:defRPr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437647" y="1970125"/>
            <a:ext cx="8208912" cy="976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tr-TR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  <a:sym typeface="Wingdings"/>
              </a:rPr>
              <a:t>Okulda ç</a:t>
            </a:r>
            <a:r>
              <a:rPr lang="tr-TR" sz="2400" dirty="0">
                <a:solidFill>
                  <a:schemeClr val="tx1"/>
                </a:solidFill>
              </a:rPr>
              <a:t>ocuğa yönelik sunulan eğitim hizmete ilişkin verilerin okul, il, ilçe ve merkezi düzeyde toplanmasını,</a:t>
            </a:r>
          </a:p>
          <a:p>
            <a:pPr algn="ctr">
              <a:defRPr/>
            </a:pP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37647" y="2946685"/>
            <a:ext cx="8208912" cy="17096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sym typeface="Wingdings"/>
              </a:rPr>
              <a:t></a:t>
            </a:r>
            <a:r>
              <a:rPr lang="tr-TR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Toplanan verilerin analiz edilmesini, ve mevcut durum ile olması gereken durum arasındaki farkın ortaya çıkarılmasını bu yolla;</a:t>
            </a:r>
          </a:p>
          <a:p>
            <a:pPr algn="ctr"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4" name="11 Metin kutusu"/>
          <p:cNvSpPr txBox="1"/>
          <p:nvPr/>
        </p:nvSpPr>
        <p:spPr>
          <a:xfrm>
            <a:off x="437647" y="260648"/>
            <a:ext cx="8280920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200" b="1" dirty="0" smtClean="0"/>
              <a:t>Kurum Standartları Nedir?</a:t>
            </a:r>
            <a:endParaRPr lang="tr-T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85720" y="21429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MEBBİS Veri Tabanı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52" y="785794"/>
            <a:ext cx="8858312" cy="56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İKS’den</a:t>
            </a:r>
            <a:r>
              <a:rPr lang="tr-TR" dirty="0" smtClean="0">
                <a:solidFill>
                  <a:srgbClr val="FF0000"/>
                </a:solidFill>
              </a:rPr>
              <a:t> Kurum Standartlarına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445624" cy="5256584"/>
          </a:xfrm>
        </p:spPr>
        <p:txBody>
          <a:bodyPr>
            <a:noAutofit/>
          </a:bodyPr>
          <a:lstStyle/>
          <a:p>
            <a:pPr algn="just"/>
            <a:r>
              <a:rPr lang="tr-TR" sz="3000" dirty="0" smtClean="0"/>
              <a:t>2010-2011 eğitim öğretim yılında sadece ilköğretim kurumlarını içeren “İlköğretim Kurumları Standartları (İKS)” Sistemi yurt genelindeki resmi ilköğretim okullarında açılmıştır. </a:t>
            </a:r>
          </a:p>
          <a:p>
            <a:pPr algn="just"/>
            <a:r>
              <a:rPr lang="tr-TR" sz="3000" dirty="0" smtClean="0"/>
              <a:t>6287 sayılı Kanun’un yürürlüğe girmesi ile güncelleme çalışmalarına başlanmıştır. </a:t>
            </a:r>
          </a:p>
          <a:p>
            <a:pPr algn="just"/>
            <a:r>
              <a:rPr lang="tr-TR" sz="3000" dirty="0" smtClean="0"/>
              <a:t>Sistem İlkokul ve ortaokulların yanında okul öncesi eğitim kurumları ile imam hatip ortaokullarını da kapsayacak şeklinde güncellenmiş ve adı </a:t>
            </a:r>
            <a:r>
              <a:rPr lang="tr-TR" sz="3000" dirty="0" smtClean="0">
                <a:solidFill>
                  <a:srgbClr val="0033CC"/>
                </a:solidFill>
              </a:rPr>
              <a:t>“Okul Öncesi Eğitim ve İlköğretim Kurumları Standartları” </a:t>
            </a:r>
            <a:r>
              <a:rPr lang="tr-TR" sz="3000" dirty="0" smtClean="0"/>
              <a:t>olarak değişmiştir. 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66"/>
                </a:solidFill>
              </a:rPr>
              <a:t>KURUM STANDARTLARININ AÇILMASI </a:t>
            </a: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tr-TR" dirty="0" smtClean="0"/>
              <a:t>Güncellenen Kurum Standartlarının 2014-2015 27 Mart 2015 itibariyle yurt genelindeki tüm resmi okul öncesi eğitim kurumları, ilkokullar, ortaokullar ve imam hatip ortaokullarında açılmıştır. </a:t>
            </a:r>
          </a:p>
          <a:p>
            <a:r>
              <a:rPr lang="tr-TR" u="sng" dirty="0" smtClean="0"/>
              <a:t>Açılan sistem ile 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66"/>
                </a:solidFill>
              </a:rPr>
              <a:t>YÖNETİCİLER: </a:t>
            </a:r>
            <a:r>
              <a:rPr lang="tr-TR" dirty="0" smtClean="0">
                <a:solidFill>
                  <a:srgbClr val="0033CC"/>
                </a:solidFill>
              </a:rPr>
              <a:t>Mevcut Durumlarını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66"/>
                </a:solidFill>
              </a:rPr>
              <a:t>ÖĞRETMEN, VELİ, </a:t>
            </a:r>
            <a:r>
              <a:rPr lang="tr-TR" dirty="0" err="1" smtClean="0">
                <a:solidFill>
                  <a:srgbClr val="FF0066"/>
                </a:solidFill>
              </a:rPr>
              <a:t>ÇOCUK’lar</a:t>
            </a:r>
            <a:r>
              <a:rPr lang="tr-TR" dirty="0" smtClean="0">
                <a:solidFill>
                  <a:srgbClr val="FF0066"/>
                </a:solidFill>
              </a:rPr>
              <a:t>: </a:t>
            </a:r>
            <a:r>
              <a:rPr lang="tr-TR" dirty="0" smtClean="0">
                <a:solidFill>
                  <a:srgbClr val="0033CC"/>
                </a:solidFill>
              </a:rPr>
              <a:t>Anketleri dolduracaklardır. 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KURUM STANDARTLARINDA OKUL TÜRLERİ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Mevcut Durum Soruları kurum tiplerine karşı duyarlı olarak geliştirilmiştir.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0033CC"/>
                </a:solidFill>
              </a:rPr>
              <a:t>İlkokulu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Ortaokul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Birleştirilmiş sınıflı ilkokul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Bünyesinde anasınıfı olan okul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İmam hatip ortaokulu mu? 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Yatılı Bölge Okulu mu?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Taşıma merkezi okul mu? </a:t>
            </a:r>
          </a:p>
          <a:p>
            <a:r>
              <a:rPr lang="tr-TR" dirty="0" smtClean="0">
                <a:solidFill>
                  <a:srgbClr val="0033CC"/>
                </a:solidFill>
              </a:rPr>
              <a:t>Anaokulu mu? 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58F8ED-CCBF-4BA3-9D4F-0E1D8BB2B8CD}" type="slidenum">
              <a:rPr lang="tr-TR" sz="1000" b="1"/>
              <a:pPr algn="r"/>
              <a:t>8</a:t>
            </a:fld>
            <a:endParaRPr lang="tr-TR" sz="1000" b="1"/>
          </a:p>
        </p:txBody>
      </p:sp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11156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tr-T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KURUMLARI STANDARTLARI MODELİ</a:t>
            </a:r>
          </a:p>
        </p:txBody>
      </p:sp>
      <p:grpSp>
        <p:nvGrpSpPr>
          <p:cNvPr id="3" name="3 İçerik Yer Tutucusu"/>
          <p:cNvGrpSpPr>
            <a:grpSpLocks noGrp="1"/>
          </p:cNvGrpSpPr>
          <p:nvPr/>
        </p:nvGrpSpPr>
        <p:grpSpPr bwMode="auto">
          <a:xfrm>
            <a:off x="467544" y="785794"/>
            <a:ext cx="8280920" cy="5737974"/>
            <a:chOff x="837905" y="2584609"/>
            <a:chExt cx="7233506" cy="3706654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585899" y="2584609"/>
              <a:ext cx="5543570" cy="3201849"/>
              <a:chOff x="994" y="1624"/>
              <a:chExt cx="3492" cy="1992"/>
            </a:xfrm>
          </p:grpSpPr>
          <p:sp>
            <p:nvSpPr>
              <p:cNvPr id="8203" name="Rectangle 6"/>
              <p:cNvSpPr>
                <a:spLocks noChangeArrowheads="1"/>
              </p:cNvSpPr>
              <p:nvPr/>
            </p:nvSpPr>
            <p:spPr bwMode="auto">
              <a:xfrm>
                <a:off x="998" y="1624"/>
                <a:ext cx="3488" cy="681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tr-TR" sz="2000" b="1" dirty="0">
                    <a:latin typeface="Verdana" pitchFamily="34" charset="0"/>
                    <a:cs typeface="Arial" charset="0"/>
                  </a:rPr>
                  <a:t>STANDART </a:t>
                </a:r>
                <a:r>
                  <a:rPr lang="tr-TR" sz="2000" b="1" dirty="0" smtClean="0">
                    <a:latin typeface="Verdana" pitchFamily="34" charset="0"/>
                    <a:cs typeface="Arial" charset="0"/>
                  </a:rPr>
                  <a:t>ALANLARI (</a:t>
                </a:r>
                <a:r>
                  <a:rPr lang="tr-TR" sz="2000" b="1" dirty="0">
                    <a:latin typeface="Verdana" pitchFamily="34" charset="0"/>
                    <a:cs typeface="Arial" charset="0"/>
                  </a:rPr>
                  <a:t>3 alan)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2000" b="1" dirty="0">
                    <a:latin typeface="Verdana" pitchFamily="34" charset="0"/>
                    <a:cs typeface="Arial" charset="0"/>
                  </a:rPr>
                  <a:t>Eğitim Yönetimi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2000" b="1" dirty="0">
                    <a:latin typeface="Verdana" pitchFamily="34" charset="0"/>
                    <a:cs typeface="Arial" charset="0"/>
                  </a:rPr>
                  <a:t>Öğrenme öğretim süreçleri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tr-TR" sz="2000" b="1" dirty="0">
                    <a:latin typeface="Verdana" pitchFamily="34" charset="0"/>
                    <a:cs typeface="Arial" charset="0"/>
                  </a:rPr>
                  <a:t>Destek hizmetler </a:t>
                </a:r>
              </a:p>
              <a:p>
                <a:pPr marL="342900" indent="-342900">
                  <a:defRPr/>
                </a:pPr>
                <a:r>
                  <a:rPr lang="tr-TR" sz="2000" b="1" dirty="0">
                    <a:latin typeface="Verdana" pitchFamily="34" charset="0"/>
                    <a:cs typeface="Arial" charset="0"/>
                  </a:rPr>
                  <a:t>(sağlık, güvenlik, beslenme vs.) </a:t>
                </a:r>
              </a:p>
            </p:txBody>
          </p:sp>
          <p:sp>
            <p:nvSpPr>
              <p:cNvPr id="11276" name="Rectangle 7"/>
              <p:cNvSpPr>
                <a:spLocks noChangeArrowheads="1"/>
              </p:cNvSpPr>
              <p:nvPr/>
            </p:nvSpPr>
            <p:spPr bwMode="auto">
              <a:xfrm>
                <a:off x="994" y="2412"/>
                <a:ext cx="3488" cy="40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sz="2400" b="1" dirty="0" err="1" smtClean="0">
                    <a:latin typeface="Verdana" pitchFamily="34" charset="0"/>
                    <a:cs typeface="Arial" charset="0"/>
                  </a:rPr>
                  <a:t>Standartlarlar</a:t>
                </a:r>
                <a:endParaRPr lang="tr-TR" sz="2400" b="1" dirty="0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277" name="Rectangle 8"/>
              <p:cNvSpPr>
                <a:spLocks noChangeArrowheads="1"/>
              </p:cNvSpPr>
              <p:nvPr/>
            </p:nvSpPr>
            <p:spPr bwMode="auto">
              <a:xfrm>
                <a:off x="998" y="2921"/>
                <a:ext cx="3488" cy="40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tr-TR" sz="2400" b="1" dirty="0">
                    <a:latin typeface="Verdana" pitchFamily="34" charset="0"/>
                    <a:cs typeface="Arial" charset="0"/>
                  </a:rPr>
                  <a:t>Alt </a:t>
                </a:r>
                <a:r>
                  <a:rPr lang="tr-TR" sz="2400" b="1" dirty="0" smtClean="0">
                    <a:latin typeface="Verdana" pitchFamily="34" charset="0"/>
                    <a:cs typeface="Arial" charset="0"/>
                  </a:rPr>
                  <a:t>Standartlar</a:t>
                </a:r>
                <a:endParaRPr lang="tr-TR" sz="2400" b="1" dirty="0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278" name="Line 10"/>
              <p:cNvSpPr>
                <a:spLocks noChangeShapeType="1"/>
              </p:cNvSpPr>
              <p:nvPr/>
            </p:nvSpPr>
            <p:spPr bwMode="auto">
              <a:xfrm flipV="1">
                <a:off x="2865" y="3278"/>
                <a:ext cx="0" cy="142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0" name="Line 12"/>
              <p:cNvSpPr>
                <a:spLocks noChangeShapeType="1"/>
              </p:cNvSpPr>
              <p:nvPr/>
            </p:nvSpPr>
            <p:spPr bwMode="auto">
              <a:xfrm>
                <a:off x="2608" y="3612"/>
                <a:ext cx="404" cy="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1" name="Line 12"/>
              <p:cNvSpPr>
                <a:spLocks noChangeShapeType="1"/>
              </p:cNvSpPr>
              <p:nvPr/>
            </p:nvSpPr>
            <p:spPr bwMode="auto">
              <a:xfrm flipH="1" flipV="1">
                <a:off x="2826" y="2775"/>
                <a:ext cx="0" cy="17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270" name="Rectangle 9"/>
            <p:cNvSpPr>
              <a:spLocks noChangeArrowheads="1"/>
            </p:cNvSpPr>
            <p:nvPr/>
          </p:nvSpPr>
          <p:spPr bwMode="auto">
            <a:xfrm>
              <a:off x="3228107" y="5445784"/>
              <a:ext cx="2578902" cy="8454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sz="2000" b="1" dirty="0">
                  <a:latin typeface="Verdana" pitchFamily="34" charset="0"/>
                  <a:cs typeface="Arial" charset="0"/>
                </a:rPr>
                <a:t>B. </a:t>
              </a:r>
              <a:r>
                <a:rPr lang="tr-TR" sz="2000" b="1" dirty="0" smtClean="0">
                  <a:latin typeface="Verdana" pitchFamily="34" charset="0"/>
                  <a:cs typeface="Arial" charset="0"/>
                </a:rPr>
                <a:t>Mevcut</a:t>
              </a:r>
            </a:p>
            <a:p>
              <a:pPr algn="ctr"/>
              <a:r>
                <a:rPr lang="tr-TR" sz="2000" b="1" dirty="0" smtClean="0">
                  <a:latin typeface="Verdana" pitchFamily="34" charset="0"/>
                  <a:cs typeface="Arial" charset="0"/>
                </a:rPr>
                <a:t> Durumu Karşılama </a:t>
              </a:r>
            </a:p>
            <a:p>
              <a:pPr algn="ctr"/>
              <a:r>
                <a:rPr lang="tr-TR" sz="2000" b="1" dirty="0" smtClean="0">
                  <a:latin typeface="Verdana" pitchFamily="34" charset="0"/>
                  <a:cs typeface="Arial" charset="0"/>
                </a:rPr>
                <a:t>Düzeyleri</a:t>
              </a:r>
              <a:endParaRPr lang="tr-TR" sz="2000" b="1" dirty="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837905" y="5643563"/>
              <a:ext cx="2264402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b="1" dirty="0">
                  <a:latin typeface="Verdana" pitchFamily="34" charset="0"/>
                  <a:cs typeface="Arial" charset="0"/>
                </a:rPr>
                <a:t>A. </a:t>
              </a:r>
              <a:r>
                <a:rPr lang="tr-TR" sz="2000" b="1" dirty="0">
                  <a:latin typeface="Verdana" pitchFamily="34" charset="0"/>
                  <a:cs typeface="Arial" charset="0"/>
                </a:rPr>
                <a:t>Mevcut durum </a:t>
              </a:r>
            </a:p>
            <a:p>
              <a:pPr algn="ctr"/>
              <a:r>
                <a:rPr lang="tr-TR" sz="2000" b="1" dirty="0">
                  <a:latin typeface="Verdana" pitchFamily="34" charset="0"/>
                  <a:cs typeface="Arial" charset="0"/>
                </a:rPr>
                <a:t>göstergeleri</a:t>
              </a: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V="1">
              <a:off x="1992108" y="5225865"/>
              <a:ext cx="1473167" cy="40695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 flipH="1" flipV="1">
              <a:off x="5557693" y="5225866"/>
              <a:ext cx="1571625" cy="50641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4" name="Rectangle 9"/>
            <p:cNvSpPr>
              <a:spLocks noChangeArrowheads="1"/>
            </p:cNvSpPr>
            <p:nvPr/>
          </p:nvSpPr>
          <p:spPr bwMode="auto">
            <a:xfrm>
              <a:off x="5929313" y="5643563"/>
              <a:ext cx="2142098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sz="2000" b="1" dirty="0">
                  <a:latin typeface="Verdana" pitchFamily="34" charset="0"/>
                  <a:cs typeface="Arial" charset="0"/>
                </a:rPr>
                <a:t>C. Algısal Yarar</a:t>
              </a:r>
            </a:p>
            <a:p>
              <a:pPr algn="ctr"/>
              <a:r>
                <a:rPr lang="tr-TR" sz="2000" b="1" dirty="0" smtClean="0">
                  <a:latin typeface="Verdana" pitchFamily="34" charset="0"/>
                  <a:cs typeface="Arial" charset="0"/>
                </a:rPr>
                <a:t>Anketleri </a:t>
              </a:r>
              <a:endParaRPr lang="tr-TR" sz="2000" b="1" dirty="0"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4572000" y="2428868"/>
            <a:ext cx="0" cy="35332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288" y="333375"/>
            <a:ext cx="849719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tr-TR" b="1" dirty="0">
              <a:solidFill>
                <a:srgbClr val="CC0099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rgbClr val="CC0099"/>
                </a:solidFill>
              </a:rPr>
              <a:t>	</a:t>
            </a:r>
            <a:r>
              <a:rPr lang="tr-TR" sz="2800" b="1" dirty="0">
                <a:solidFill>
                  <a:srgbClr val="CC0099"/>
                </a:solidFill>
              </a:rPr>
              <a:t>A. Mevcut durum: </a:t>
            </a:r>
            <a:endParaRPr lang="tr-TR" sz="2400" b="1" dirty="0">
              <a:solidFill>
                <a:srgbClr val="CC0099"/>
              </a:solidFill>
            </a:endParaRPr>
          </a:p>
          <a:p>
            <a:pPr algn="just">
              <a:defRPr/>
            </a:pPr>
            <a:r>
              <a:rPr lang="tr-TR" sz="2400" dirty="0"/>
              <a:t>	Kurum tipine göre </a:t>
            </a:r>
            <a:r>
              <a:rPr lang="tr-TR" sz="2400" dirty="0" smtClean="0"/>
              <a:t>250-500 </a:t>
            </a:r>
            <a:r>
              <a:rPr lang="tr-TR" sz="2400" dirty="0"/>
              <a:t>civarındaki gösterge ile okulun fiziksel olanakları ve eğitim hizmeti niteliğine dair somut ve ölçülebilir  kanıtlar ile okulun durum analizini yapmaktadır</a:t>
            </a:r>
            <a:r>
              <a:rPr lang="tr-TR" sz="2400" dirty="0" smtClean="0"/>
              <a:t>.</a:t>
            </a:r>
          </a:p>
          <a:p>
            <a:pPr algn="just">
              <a:defRPr/>
            </a:pPr>
            <a:r>
              <a:rPr lang="tr-TR" sz="2400" dirty="0" smtClean="0"/>
              <a:t>	Mevcut </a:t>
            </a:r>
            <a:r>
              <a:rPr lang="tr-TR" sz="2400" dirty="0"/>
              <a:t>durumlar </a:t>
            </a:r>
            <a:r>
              <a:rPr lang="tr-TR" sz="2400" dirty="0" smtClean="0"/>
              <a:t>YBO</a:t>
            </a:r>
            <a:r>
              <a:rPr lang="tr-TR" sz="2400" dirty="0"/>
              <a:t>, </a:t>
            </a:r>
            <a:r>
              <a:rPr lang="tr-TR" sz="2400" dirty="0" smtClean="0"/>
              <a:t>İlkokul, Ortaokul, İmam Hatip Ortaokulları, Anaokulu, Taşımalı hizmet veren , Birleştirilmiş sınıf okullar </a:t>
            </a:r>
            <a:r>
              <a:rPr lang="tr-TR" sz="2400" dirty="0"/>
              <a:t>gibi kurum tiplerine karşı duyarlı olarak geliştirilmiştir. </a:t>
            </a:r>
            <a:endParaRPr lang="tr-TR" sz="2400" dirty="0" smtClean="0"/>
          </a:p>
          <a:p>
            <a:pPr algn="just">
              <a:defRPr/>
            </a:pPr>
            <a:r>
              <a:rPr lang="tr-TR" sz="2400" dirty="0" smtClean="0"/>
              <a:t>	</a:t>
            </a:r>
            <a:r>
              <a:rPr lang="tr-TR" sz="2400" u="sng" dirty="0" smtClean="0"/>
              <a:t>Kurum </a:t>
            </a:r>
            <a:r>
              <a:rPr lang="tr-TR" sz="2400" u="sng" dirty="0"/>
              <a:t>yöneticileri tarafından </a:t>
            </a:r>
            <a:r>
              <a:rPr lang="tr-TR" sz="2400" dirty="0"/>
              <a:t>sistem üzerinde doldurulur. </a:t>
            </a:r>
            <a:endParaRPr lang="tr-TR" sz="2400" i="1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tr-TR" sz="2400" i="1" dirty="0" smtClean="0">
                <a:solidFill>
                  <a:srgbClr val="0033CC"/>
                </a:solidFill>
              </a:rPr>
              <a:t>Örnek</a:t>
            </a:r>
            <a:r>
              <a:rPr lang="tr-TR" sz="2400" i="1" dirty="0">
                <a:solidFill>
                  <a:srgbClr val="0033CC"/>
                </a:solidFill>
              </a:rPr>
              <a:t>: </a:t>
            </a:r>
            <a:endParaRPr lang="tr-TR" sz="24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 smtClean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i="1" dirty="0">
              <a:solidFill>
                <a:srgbClr val="0033CC"/>
              </a:solidFill>
            </a:endParaRPr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tr-TR" sz="1600" b="1" dirty="0">
                <a:solidFill>
                  <a:srgbClr val="CC0099"/>
                </a:solidFill>
              </a:rPr>
              <a:t>	</a:t>
            </a:r>
            <a:endParaRPr lang="tr-TR" sz="1600" dirty="0">
              <a:latin typeface="+mj-lt"/>
            </a:endParaRPr>
          </a:p>
          <a:p>
            <a:pPr>
              <a:defRPr/>
            </a:pPr>
            <a:endParaRPr lang="tr-TR" sz="1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11760" y="214290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KURUM STANDARTLARI MODELİ</a:t>
            </a:r>
            <a:endParaRPr lang="tr-TR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0156"/>
              </p:ext>
            </p:extLst>
          </p:nvPr>
        </p:nvGraphicFramePr>
        <p:xfrm>
          <a:off x="428596" y="3933055"/>
          <a:ext cx="8391876" cy="262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1876"/>
              </a:tblGrid>
              <a:tr h="423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MEVCUT DURUM GÖSTERGELERİ 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(örnek)</a:t>
                      </a:r>
                      <a:endParaRPr lang="tr-T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</a:rPr>
                        <a:t>Sınıf mevcudu 30 ve altında olan şube sayısı: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Pansiyonda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</a:rPr>
                        <a:t> kalan çocuk sayısı:</a:t>
                      </a:r>
                      <a:endParaRPr lang="tr-T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Pansiyonlardaki yatakhanelerin toplam hacmi(m3):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818"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Eğitim öğretim yılında okul içinde meydana gelen kazalarda ölen çocuk sayısı  (pansiyon mekanlarındaki ölümler hariç).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1365</Words>
  <Application>Microsoft Office PowerPoint</Application>
  <PresentationFormat>Ekran Gösterisi (4:3)</PresentationFormat>
  <Paragraphs>194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PowerPoint Sunusu</vt:lpstr>
      <vt:lpstr>PowerPoint Sunusu</vt:lpstr>
      <vt:lpstr>PowerPoint Sunusu</vt:lpstr>
      <vt:lpstr>PowerPoint Sunusu</vt:lpstr>
      <vt:lpstr>İKS’den Kurum Standartlarına</vt:lpstr>
      <vt:lpstr>KURUM STANDARTLARININ AÇILMASI </vt:lpstr>
      <vt:lpstr>KURUM STANDARTLARINDA OKUL TÜRLERİ</vt:lpstr>
      <vt:lpstr>KURUMLARI STANDARTLARI MODELİ</vt:lpstr>
      <vt:lpstr>PowerPoint Sunusu</vt:lpstr>
      <vt:lpstr>PowerPoint Sunusu</vt:lpstr>
      <vt:lpstr>PowerPoint Sunusu</vt:lpstr>
      <vt:lpstr>PowerPoint Sunusu</vt:lpstr>
      <vt:lpstr>KURUM STANDARTLARI İLE AMAÇLANAN</vt:lpstr>
      <vt:lpstr>KURUM STANDARTLARI</vt:lpstr>
      <vt:lpstr>PowerPoint Sunusu</vt:lpstr>
      <vt:lpstr>İLKÖĞRETİM KURUMLARI STANDARTLARI İLE İLK KEZ EĞİTİM SİSTEMİMİZE GETİRİLECEK YENİLİKLER</vt:lpstr>
      <vt:lpstr>İLKÖĞRETİM KURUMLARI STANDARTLARI İLE İLK KEZ EĞİTİM SİSTEMİMİZE GETİRİLECEK YENİLİKLER</vt:lpstr>
      <vt:lpstr>İLKÖĞRETİM KURUMLARI STANDARTLARI İLE İLK KEZ EĞİTİM SİSTEMİMİZE GETİRİLECEK YENİLİKLER</vt:lpstr>
      <vt:lpstr>İLKÖĞRETİM KURUMLARI STANDARTLARI İLE İLK KEZ EĞİTİM SİSTEMİMİZE GETİRİLECEK YENİLİKLER</vt:lpstr>
      <vt:lpstr>SONUÇLARIN KULLANILMASI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KUCUKTEPE</dc:creator>
  <cp:lastModifiedBy>hp</cp:lastModifiedBy>
  <cp:revision>109</cp:revision>
  <dcterms:created xsi:type="dcterms:W3CDTF">2013-09-24T12:22:27Z</dcterms:created>
  <dcterms:modified xsi:type="dcterms:W3CDTF">2015-04-25T10:17:03Z</dcterms:modified>
</cp:coreProperties>
</file>