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41.xml" ContentType="application/vnd.openxmlformats-officedocument.presentationml.notesSlide+xml"/>
  <Override PartName="/ppt/diagrams/drawing43.xml" ContentType="application/vnd.ms-office.drawingml.diagramDrawing+xml"/>
  <Override PartName="/ppt/notesSlides/notesSlide30.xml" ContentType="application/vnd.openxmlformats-officedocument.presentationml.notesSlide+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notesSlides/notesSlide43.xml" ContentType="application/vnd.openxmlformats-officedocument.presentationml.notesSlide+xml"/>
  <Override PartName="/ppt/slides/slide30.xml" ContentType="application/vnd.openxmlformats-officedocument.presentationml.slide+xml"/>
  <Override PartName="/ppt/diagrams/layout19.xml" ContentType="application/vnd.openxmlformats-officedocument.drawingml.diagramLayout+xml"/>
  <Override PartName="/ppt/notesSlides/notesSlide32.xml" ContentType="application/vnd.openxmlformats-officedocument.presentationml.notesSlide+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notesSlides/notesSlide44.xml" ContentType="application/vnd.openxmlformats-officedocument.presentationml.notesSlide+xml"/>
  <Override PartName="/ppt/diagrams/quickStyle45.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7.xml" ContentType="application/vnd.openxmlformats-officedocument.drawingml.diagramLayout+xml"/>
  <Override PartName="/ppt/notesSlides/notesSlide33.xml" ContentType="application/vnd.openxmlformats-officedocument.presentationml.notesSlide+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notesSlides/notesSlide40.xml" ContentType="application/vnd.openxmlformats-officedocument.presentationml.notesSlide+xml"/>
  <Override PartName="/ppt/diagrams/quickStyle41.xml" ContentType="application/vnd.openxmlformats-officedocument.drawingml.diagramStyle+xml"/>
  <Override PartName="/ppt/diagrams/drawing42.xml" ContentType="application/vnd.ms-office.drawingml.diagramDrawing+xml"/>
  <Override PartName="/ppt/diagrams/layout45.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notesSlides/notesSlide45.xml" ContentType="application/vnd.openxmlformats-officedocument.presentationml.notesSlide+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diagrams/quickStyle29.xml" ContentType="application/vnd.openxmlformats-officedocument.drawingml.diagramStyl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notesSlides/notesSlide31.xml" ContentType="application/vnd.openxmlformats-officedocument.presentationml.notesSlide+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notesSlides/notesSlide47.xml" ContentType="application/vnd.openxmlformats-officedocument.presentationml.notesSlide+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notesSlides/notesSlide36.xml" ContentType="application/vnd.openxmlformats-officedocument.presentationml.notesSlide+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56" r:id="rId2"/>
    <p:sldId id="468" r:id="rId3"/>
    <p:sldId id="469" r:id="rId4"/>
    <p:sldId id="470" r:id="rId5"/>
    <p:sldId id="471" r:id="rId6"/>
    <p:sldId id="472" r:id="rId7"/>
    <p:sldId id="473" r:id="rId8"/>
    <p:sldId id="474" r:id="rId9"/>
    <p:sldId id="475" r:id="rId10"/>
    <p:sldId id="476" r:id="rId11"/>
    <p:sldId id="477" r:id="rId12"/>
    <p:sldId id="478" r:id="rId13"/>
    <p:sldId id="479" r:id="rId14"/>
    <p:sldId id="480" r:id="rId15"/>
    <p:sldId id="481" r:id="rId16"/>
    <p:sldId id="524" r:id="rId17"/>
    <p:sldId id="525" r:id="rId18"/>
    <p:sldId id="526" r:id="rId19"/>
    <p:sldId id="527" r:id="rId20"/>
    <p:sldId id="528" r:id="rId21"/>
    <p:sldId id="529" r:id="rId22"/>
    <p:sldId id="530" r:id="rId23"/>
    <p:sldId id="531" r:id="rId24"/>
    <p:sldId id="482" r:id="rId25"/>
    <p:sldId id="483" r:id="rId26"/>
    <p:sldId id="484" r:id="rId27"/>
    <p:sldId id="485" r:id="rId28"/>
    <p:sldId id="486" r:id="rId29"/>
    <p:sldId id="487" r:id="rId30"/>
    <p:sldId id="488" r:id="rId31"/>
    <p:sldId id="489" r:id="rId32"/>
    <p:sldId id="491" r:id="rId33"/>
    <p:sldId id="500" r:id="rId34"/>
    <p:sldId id="501" r:id="rId35"/>
    <p:sldId id="502" r:id="rId36"/>
    <p:sldId id="504" r:id="rId37"/>
    <p:sldId id="534" r:id="rId38"/>
    <p:sldId id="536" r:id="rId39"/>
    <p:sldId id="537" r:id="rId40"/>
    <p:sldId id="506" r:id="rId41"/>
    <p:sldId id="509" r:id="rId42"/>
    <p:sldId id="511" r:id="rId43"/>
    <p:sldId id="510" r:id="rId44"/>
    <p:sldId id="514" r:id="rId45"/>
    <p:sldId id="523" r:id="rId46"/>
    <p:sldId id="515" r:id="rId47"/>
    <p:sldId id="516" r:id="rId48"/>
    <p:sldId id="439" r:id="rId49"/>
  </p:sldIdLst>
  <p:sldSz cx="9144000" cy="6858000" type="screen4x3"/>
  <p:notesSz cx="6797675" cy="9928225"/>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CC"/>
    <a:srgbClr val="857B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4" autoAdjust="0"/>
    <p:restoredTop sz="94638" autoAdjust="0"/>
  </p:normalViewPr>
  <p:slideViewPr>
    <p:cSldViewPr>
      <p:cViewPr>
        <p:scale>
          <a:sx n="89" d="100"/>
          <a:sy n="89" d="100"/>
        </p:scale>
        <p:origin x="-1176" y="-78"/>
      </p:cViewPr>
      <p:guideLst>
        <p:guide orient="horz" pos="2160"/>
        <p:guide pos="2880"/>
      </p:guideLst>
    </p:cSldViewPr>
  </p:slideViewPr>
  <p:outlineViewPr>
    <p:cViewPr>
      <p:scale>
        <a:sx n="33" d="100"/>
        <a:sy n="33" d="100"/>
      </p:scale>
      <p:origin x="0" y="80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_rels/data15.xml.rels><?xml version="1.0" encoding="UTF-8" standalone="yes"?>
<Relationships xmlns="http://schemas.openxmlformats.org/package/2006/relationships"><Relationship Id="rId1" Type="http://schemas.openxmlformats.org/officeDocument/2006/relationships/hyperlink" Target="EK6.docx"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2015%20OKUL%20S&#220;T&#220;%20PROGRAMI%20BAKANLAR%20KURULU%20KARARI.pdf" TargetMode="External"/></Relationships>
</file>

<file path=ppt/diagrams/_rels/data23.xml.rels><?xml version="1.0" encoding="UTF-8" standalone="yes"?>
<Relationships xmlns="http://schemas.openxmlformats.org/package/2006/relationships"><Relationship Id="rId1" Type="http://schemas.openxmlformats.org/officeDocument/2006/relationships/hyperlink" Target="EK1.docx" TargetMode="External"/></Relationships>
</file>

<file path=ppt/diagrams/_rels/data26.xml.rels><?xml version="1.0" encoding="UTF-8" standalone="yes"?>
<Relationships xmlns="http://schemas.openxmlformats.org/package/2006/relationships"><Relationship Id="rId1" Type="http://schemas.openxmlformats.org/officeDocument/2006/relationships/hyperlink" Target="EK2.docx" TargetMode="External"/></Relationships>
</file>

<file path=ppt/diagrams/_rels/data28.xml.rels><?xml version="1.0" encoding="UTF-8" standalone="yes"?>
<Relationships xmlns="http://schemas.openxmlformats.org/package/2006/relationships"><Relationship Id="rId1" Type="http://schemas.openxmlformats.org/officeDocument/2006/relationships/hyperlink" Target="EK3.docx" TargetMode="External"/></Relationships>
</file>

<file path=ppt/diagrams/_rels/data29.xml.rels><?xml version="1.0" encoding="UTF-8" standalone="yes"?>
<Relationships xmlns="http://schemas.openxmlformats.org/package/2006/relationships"><Relationship Id="rId1" Type="http://schemas.openxmlformats.org/officeDocument/2006/relationships/hyperlink" Target="EK4.docx"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2015%20OKUL%20S&#220;T&#220;%20POGRAMI%20UYGULAMA%20TEBL&#304;&#286;&#304;.docx" TargetMode="External"/></Relationships>
</file>

<file path=ppt/diagrams/_rels/data32.xml.rels><?xml version="1.0" encoding="UTF-8" standalone="yes"?>
<Relationships xmlns="http://schemas.openxmlformats.org/package/2006/relationships"><Relationship Id="rId1" Type="http://schemas.openxmlformats.org/officeDocument/2006/relationships/hyperlink" Target="EK4.docx" TargetMode="External"/></Relationships>
</file>

<file path=ppt/diagrams/_rels/data34.xml.rels><?xml version="1.0" encoding="UTF-8" standalone="yes"?>
<Relationships xmlns="http://schemas.openxmlformats.org/package/2006/relationships"><Relationship Id="rId1" Type="http://schemas.openxmlformats.org/officeDocument/2006/relationships/hyperlink" Target="2016%20TEDB&#304;RLER,%20VAL&#304;L&#304;K%20YAZISI.pdf" TargetMode="External"/></Relationships>
</file>

<file path=ppt/diagrams/_rels/data35.xml.rels><?xml version="1.0" encoding="UTF-8" standalone="yes"?>
<Relationships xmlns="http://schemas.openxmlformats.org/package/2006/relationships"><Relationship Id="rId1" Type="http://schemas.openxmlformats.org/officeDocument/2006/relationships/hyperlink" Target="E%20OKULDA%20KAYDI%20OLMAYAN%20&#214;&#286;RENC&#304;LER%20OLUR.pdf" TargetMode="External"/></Relationships>
</file>

<file path=ppt/diagrams/_rels/data36.xml.rels><?xml version="1.0" encoding="UTF-8" standalone="yes"?>
<Relationships xmlns="http://schemas.openxmlformats.org/package/2006/relationships"><Relationship Id="rId1" Type="http://schemas.openxmlformats.org/officeDocument/2006/relationships/hyperlink" Target="E%20OKULDA%20KAYDI%20OLMAYAN%20&#214;&#286;RENC&#304;LER%20VAL&#304;L&#304;K%20YAZISI.pdf" TargetMode="External"/></Relationships>
</file>

<file path=ppt/diagrams/_rels/data37.xml.rels><?xml version="1.0" encoding="UTF-8" standalone="yes"?>
<Relationships xmlns="http://schemas.openxmlformats.org/package/2006/relationships"><Relationship Id="rId1" Type="http://schemas.openxmlformats.org/officeDocument/2006/relationships/hyperlink" Target="E%20OKULDA%20KAYDI%20OLMAYAN%20&#214;&#286;RENC&#304;LER%20,%20Y&#214;NERGE.docx" TargetMode="External"/></Relationships>
</file>

<file path=ppt/diagrams/_rels/data42.xml.rels><?xml version="1.0" encoding="UTF-8" standalone="yes"?>
<Relationships xmlns="http://schemas.openxmlformats.org/package/2006/relationships"><Relationship Id="rId1" Type="http://schemas.openxmlformats.org/officeDocument/2006/relationships/hyperlink" Target="OKUL%20S&#220;T&#220;%20MOD&#220;L&#220;%20&#304;CMAL%20Y&#214;NERGES&#304;.pdf" TargetMode="External"/></Relationships>
</file>

<file path=ppt/diagrams/_rels/data45.xml.rels><?xml version="1.0" encoding="UTF-8" standalone="yes"?>
<Relationships xmlns="http://schemas.openxmlformats.org/package/2006/relationships"><Relationship Id="rId1" Type="http://schemas.openxmlformats.org/officeDocument/2006/relationships/hyperlink" Target="http://okulsutu.meb.gov.tr/" TargetMode="External"/></Relationships>
</file>

<file path=ppt/diagrams/_rels/drawing15.xml.rels><?xml version="1.0" encoding="UTF-8" standalone="yes"?>
<Relationships xmlns="http://schemas.openxmlformats.org/package/2006/relationships"><Relationship Id="rId1" Type="http://schemas.openxmlformats.org/officeDocument/2006/relationships/hyperlink" Target="EK6.docx"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2015%20OKUL%20S&#220;T&#220;%20PROGRAMI%20BAKANLAR%20KURULU%20KARARI.pdf" TargetMode="External"/></Relationships>
</file>

<file path=ppt/diagrams/_rels/drawing23.xml.rels><?xml version="1.0" encoding="UTF-8" standalone="yes"?>
<Relationships xmlns="http://schemas.openxmlformats.org/package/2006/relationships"><Relationship Id="rId1" Type="http://schemas.openxmlformats.org/officeDocument/2006/relationships/hyperlink" Target="EK1.docx" TargetMode="External"/></Relationships>
</file>

<file path=ppt/diagrams/_rels/drawing26.xml.rels><?xml version="1.0" encoding="UTF-8" standalone="yes"?>
<Relationships xmlns="http://schemas.openxmlformats.org/package/2006/relationships"><Relationship Id="rId1" Type="http://schemas.openxmlformats.org/officeDocument/2006/relationships/hyperlink" Target="EK2.docx" TargetMode="External"/></Relationships>
</file>

<file path=ppt/diagrams/_rels/drawing28.xml.rels><?xml version="1.0" encoding="UTF-8" standalone="yes"?>
<Relationships xmlns="http://schemas.openxmlformats.org/package/2006/relationships"><Relationship Id="rId1" Type="http://schemas.openxmlformats.org/officeDocument/2006/relationships/hyperlink" Target="EK3.docx" TargetMode="External"/></Relationships>
</file>

<file path=ppt/diagrams/_rels/drawing29.xml.rels><?xml version="1.0" encoding="UTF-8" standalone="yes"?>
<Relationships xmlns="http://schemas.openxmlformats.org/package/2006/relationships"><Relationship Id="rId1" Type="http://schemas.openxmlformats.org/officeDocument/2006/relationships/hyperlink" Target="EK4.docx"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2015%20OKUL%20S&#220;T&#220;%20POGRAMI%20UYGULAMA%20TEBL&#304;&#286;&#304;.docx" TargetMode="External"/></Relationships>
</file>

<file path=ppt/diagrams/_rels/drawing32.xml.rels><?xml version="1.0" encoding="UTF-8" standalone="yes"?>
<Relationships xmlns="http://schemas.openxmlformats.org/package/2006/relationships"><Relationship Id="rId1" Type="http://schemas.openxmlformats.org/officeDocument/2006/relationships/hyperlink" Target="EK4.docx" TargetMode="External"/></Relationships>
</file>

<file path=ppt/diagrams/_rels/drawing34.xml.rels><?xml version="1.0" encoding="UTF-8" standalone="yes"?>
<Relationships xmlns="http://schemas.openxmlformats.org/package/2006/relationships"><Relationship Id="rId1" Type="http://schemas.openxmlformats.org/officeDocument/2006/relationships/hyperlink" Target="2016%20TEDB&#304;RLER,%20VAL&#304;L&#304;K%20YAZISI.pdf" TargetMode="External"/></Relationships>
</file>

<file path=ppt/diagrams/_rels/drawing35.xml.rels><?xml version="1.0" encoding="UTF-8" standalone="yes"?>
<Relationships xmlns="http://schemas.openxmlformats.org/package/2006/relationships"><Relationship Id="rId1" Type="http://schemas.openxmlformats.org/officeDocument/2006/relationships/hyperlink" Target="E%20OKULDA%20KAYDI%20OLMAYAN%20&#214;&#286;RENC&#304;LER%20OLUR.pdf" TargetMode="External"/></Relationships>
</file>

<file path=ppt/diagrams/_rels/drawing36.xml.rels><?xml version="1.0" encoding="UTF-8" standalone="yes"?>
<Relationships xmlns="http://schemas.openxmlformats.org/package/2006/relationships"><Relationship Id="rId1" Type="http://schemas.openxmlformats.org/officeDocument/2006/relationships/hyperlink" Target="E%20OKULDA%20KAYDI%20OLMAYAN%20&#214;&#286;RENC&#304;LER%20VAL&#304;L&#304;K%20YAZISI.pdf" TargetMode="External"/></Relationships>
</file>

<file path=ppt/diagrams/_rels/drawing37.xml.rels><?xml version="1.0" encoding="UTF-8" standalone="yes"?>
<Relationships xmlns="http://schemas.openxmlformats.org/package/2006/relationships"><Relationship Id="rId1" Type="http://schemas.openxmlformats.org/officeDocument/2006/relationships/hyperlink" Target="E%20OKULDA%20KAYDI%20OLMAYAN%20&#214;&#286;RENC&#304;LER%20,%20Y&#214;NERGE.docx" TargetMode="External"/></Relationships>
</file>

<file path=ppt/diagrams/_rels/drawing42.xml.rels><?xml version="1.0" encoding="UTF-8" standalone="yes"?>
<Relationships xmlns="http://schemas.openxmlformats.org/package/2006/relationships"><Relationship Id="rId1" Type="http://schemas.openxmlformats.org/officeDocument/2006/relationships/hyperlink" Target="OKUL%20S&#220;T&#220;%20MOD&#220;L&#220;%20&#304;CMAL%20Y&#214;NERGES&#304;.pdf" TargetMode="External"/></Relationships>
</file>

<file path=ppt/diagrams/_rels/drawing45.xml.rels><?xml version="1.0" encoding="UTF-8" standalone="yes"?>
<Relationships xmlns="http://schemas.openxmlformats.org/package/2006/relationships"><Relationship Id="rId1" Type="http://schemas.openxmlformats.org/officeDocument/2006/relationships/hyperlink" Target="http://okulsutu.meb.gov.t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0D0B0-CAF6-45BE-9415-A47B009294DE}"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tr-TR"/>
        </a:p>
      </dgm:t>
    </dgm:pt>
    <dgm:pt modelId="{E4E01FCC-C8C0-420A-8716-167ED298BF58}">
      <dgm:prSet phldrT="[Metin]"/>
      <dgm:spPr/>
      <dgm:t>
        <a:bodyPr/>
        <a:lstStyle/>
        <a:p>
          <a:r>
            <a:rPr lang="tr-TR" dirty="0" smtClean="0"/>
            <a:t>I. 2016 Yılı Okul Sütü Programı</a:t>
          </a:r>
          <a:endParaRPr lang="tr-TR" dirty="0"/>
        </a:p>
      </dgm:t>
    </dgm:pt>
    <dgm:pt modelId="{3D5D6C64-8C31-44C3-B660-7B0734138E64}" type="parTrans" cxnId="{26D83403-052C-4DEC-8DAC-3DB527DBBB43}">
      <dgm:prSet/>
      <dgm:spPr/>
      <dgm:t>
        <a:bodyPr/>
        <a:lstStyle/>
        <a:p>
          <a:endParaRPr lang="tr-TR"/>
        </a:p>
      </dgm:t>
    </dgm:pt>
    <dgm:pt modelId="{190B283D-97B0-49EC-BA5C-4AD202A6FEE8}" type="sibTrans" cxnId="{26D83403-052C-4DEC-8DAC-3DB527DBBB43}">
      <dgm:prSet/>
      <dgm:spPr/>
      <dgm:t>
        <a:bodyPr/>
        <a:lstStyle/>
        <a:p>
          <a:endParaRPr lang="tr-TR"/>
        </a:p>
      </dgm:t>
    </dgm:pt>
    <dgm:pt modelId="{EAEB3294-3679-4CF6-A9B2-31EFEA327344}">
      <dgm:prSet phldrT="[Metin]"/>
      <dgm:spPr/>
      <dgm:t>
        <a:bodyPr/>
        <a:lstStyle/>
        <a:p>
          <a:r>
            <a:rPr lang="tr-TR" dirty="0" smtClean="0"/>
            <a:t>II. 2016 Yılı Okul Sütü Programı Uygulama Rehberi</a:t>
          </a:r>
          <a:endParaRPr lang="tr-TR" dirty="0"/>
        </a:p>
      </dgm:t>
    </dgm:pt>
    <dgm:pt modelId="{4A0362FC-3843-41AD-94C0-FD105CC6AD6C}" type="parTrans" cxnId="{6096846D-1919-40AA-8DFC-93C119E3655C}">
      <dgm:prSet/>
      <dgm:spPr/>
      <dgm:t>
        <a:bodyPr/>
        <a:lstStyle/>
        <a:p>
          <a:endParaRPr lang="tr-TR"/>
        </a:p>
      </dgm:t>
    </dgm:pt>
    <dgm:pt modelId="{88874D94-1380-4EFA-AC5C-15822701F2A6}" type="sibTrans" cxnId="{6096846D-1919-40AA-8DFC-93C119E3655C}">
      <dgm:prSet/>
      <dgm:spPr/>
      <dgm:t>
        <a:bodyPr/>
        <a:lstStyle/>
        <a:p>
          <a:endParaRPr lang="tr-TR"/>
        </a:p>
      </dgm:t>
    </dgm:pt>
    <dgm:pt modelId="{4964DE1F-B343-4515-883C-C2CBC09A530B}">
      <dgm:prSet phldrT="[Metin]"/>
      <dgm:spPr/>
      <dgm:t>
        <a:bodyPr/>
        <a:lstStyle/>
        <a:p>
          <a:r>
            <a:rPr lang="tr-TR" dirty="0" smtClean="0"/>
            <a:t>III. Okul Sütü Modülünün Tanıtılması</a:t>
          </a:r>
          <a:endParaRPr lang="tr-TR" dirty="0"/>
        </a:p>
      </dgm:t>
    </dgm:pt>
    <dgm:pt modelId="{7851FB24-E2BB-4EA3-BB07-8F66B7744A61}" type="parTrans" cxnId="{17D7782F-36EE-45C3-B339-260122E827CB}">
      <dgm:prSet/>
      <dgm:spPr/>
      <dgm:t>
        <a:bodyPr/>
        <a:lstStyle/>
        <a:p>
          <a:endParaRPr lang="tr-TR"/>
        </a:p>
      </dgm:t>
    </dgm:pt>
    <dgm:pt modelId="{05CF3CC7-BED7-4E3C-87BA-A4ACF46FA01B}" type="sibTrans" cxnId="{17D7782F-36EE-45C3-B339-260122E827CB}">
      <dgm:prSet/>
      <dgm:spPr/>
      <dgm:t>
        <a:bodyPr/>
        <a:lstStyle/>
        <a:p>
          <a:endParaRPr lang="tr-TR"/>
        </a:p>
      </dgm:t>
    </dgm:pt>
    <dgm:pt modelId="{7EC5CE58-443A-440F-9CB0-A1EC83D4B757}">
      <dgm:prSet phldrT="[Metin]"/>
      <dgm:spPr/>
      <dgm:t>
        <a:bodyPr/>
        <a:lstStyle/>
        <a:p>
          <a:r>
            <a:rPr lang="tr-TR" dirty="0" smtClean="0"/>
            <a:t>IV. Türkiye Geneli Sayısal Değerlendirme</a:t>
          </a:r>
          <a:endParaRPr lang="tr-TR" dirty="0"/>
        </a:p>
      </dgm:t>
    </dgm:pt>
    <dgm:pt modelId="{DF0B2926-69EE-4BCE-99CD-0AD3407BB0C7}" type="parTrans" cxnId="{793115EE-535D-4812-9F0C-ECDA6A4D3D51}">
      <dgm:prSet/>
      <dgm:spPr/>
      <dgm:t>
        <a:bodyPr/>
        <a:lstStyle/>
        <a:p>
          <a:endParaRPr lang="tr-TR"/>
        </a:p>
      </dgm:t>
    </dgm:pt>
    <dgm:pt modelId="{444E7C53-42E2-4E55-B9B9-63E8AED65AF6}" type="sibTrans" cxnId="{793115EE-535D-4812-9F0C-ECDA6A4D3D51}">
      <dgm:prSet/>
      <dgm:spPr/>
      <dgm:t>
        <a:bodyPr/>
        <a:lstStyle/>
        <a:p>
          <a:endParaRPr lang="tr-TR"/>
        </a:p>
      </dgm:t>
    </dgm:pt>
    <dgm:pt modelId="{00514EA0-E9F3-4A17-B43A-AE3857708F81}" type="pres">
      <dgm:prSet presAssocID="{A5D0D0B0-CAF6-45BE-9415-A47B009294DE}" presName="linear" presStyleCnt="0">
        <dgm:presLayoutVars>
          <dgm:dir/>
          <dgm:animLvl val="lvl"/>
          <dgm:resizeHandles val="exact"/>
        </dgm:presLayoutVars>
      </dgm:prSet>
      <dgm:spPr/>
      <dgm:t>
        <a:bodyPr/>
        <a:lstStyle/>
        <a:p>
          <a:endParaRPr lang="tr-TR"/>
        </a:p>
      </dgm:t>
    </dgm:pt>
    <dgm:pt modelId="{7641A7F7-DFF5-4B3E-B9C4-9A5D41CE4E39}" type="pres">
      <dgm:prSet presAssocID="{E4E01FCC-C8C0-420A-8716-167ED298BF58}" presName="parentLin" presStyleCnt="0"/>
      <dgm:spPr/>
    </dgm:pt>
    <dgm:pt modelId="{361DB03A-D098-4EF8-9419-E2DCF3F2C5EC}" type="pres">
      <dgm:prSet presAssocID="{E4E01FCC-C8C0-420A-8716-167ED298BF58}" presName="parentLeftMargin" presStyleLbl="node1" presStyleIdx="0" presStyleCnt="4"/>
      <dgm:spPr/>
      <dgm:t>
        <a:bodyPr/>
        <a:lstStyle/>
        <a:p>
          <a:endParaRPr lang="tr-TR"/>
        </a:p>
      </dgm:t>
    </dgm:pt>
    <dgm:pt modelId="{87547283-CB1E-458B-86F2-3F4ABF95DDD5}" type="pres">
      <dgm:prSet presAssocID="{E4E01FCC-C8C0-420A-8716-167ED298BF58}" presName="parentText" presStyleLbl="node1" presStyleIdx="0" presStyleCnt="4" custLinFactNeighborX="6060" custLinFactNeighborY="10665">
        <dgm:presLayoutVars>
          <dgm:chMax val="0"/>
          <dgm:bulletEnabled val="1"/>
        </dgm:presLayoutVars>
      </dgm:prSet>
      <dgm:spPr/>
      <dgm:t>
        <a:bodyPr/>
        <a:lstStyle/>
        <a:p>
          <a:endParaRPr lang="tr-TR"/>
        </a:p>
      </dgm:t>
    </dgm:pt>
    <dgm:pt modelId="{34FE7A47-98CF-4AF8-AB0A-94066DD24556}" type="pres">
      <dgm:prSet presAssocID="{E4E01FCC-C8C0-420A-8716-167ED298BF58}" presName="negativeSpace" presStyleCnt="0"/>
      <dgm:spPr/>
    </dgm:pt>
    <dgm:pt modelId="{98990469-E7ED-4FA5-91AF-2A01F7C03CBD}" type="pres">
      <dgm:prSet presAssocID="{E4E01FCC-C8C0-420A-8716-167ED298BF58}" presName="childText" presStyleLbl="conFgAcc1" presStyleIdx="0" presStyleCnt="4">
        <dgm:presLayoutVars>
          <dgm:bulletEnabled val="1"/>
        </dgm:presLayoutVars>
      </dgm:prSet>
      <dgm:spPr/>
    </dgm:pt>
    <dgm:pt modelId="{F6E8C2B4-015A-4053-91C9-DDA3A57CBFB9}" type="pres">
      <dgm:prSet presAssocID="{190B283D-97B0-49EC-BA5C-4AD202A6FEE8}" presName="spaceBetweenRectangles" presStyleCnt="0"/>
      <dgm:spPr/>
    </dgm:pt>
    <dgm:pt modelId="{784F7743-5E21-4F78-9070-1FD7E5B58AD3}" type="pres">
      <dgm:prSet presAssocID="{EAEB3294-3679-4CF6-A9B2-31EFEA327344}" presName="parentLin" presStyleCnt="0"/>
      <dgm:spPr/>
    </dgm:pt>
    <dgm:pt modelId="{920C838A-8615-4FBD-9087-D76C4E4ED569}" type="pres">
      <dgm:prSet presAssocID="{EAEB3294-3679-4CF6-A9B2-31EFEA327344}" presName="parentLeftMargin" presStyleLbl="node1" presStyleIdx="0" presStyleCnt="4"/>
      <dgm:spPr/>
      <dgm:t>
        <a:bodyPr/>
        <a:lstStyle/>
        <a:p>
          <a:endParaRPr lang="tr-TR"/>
        </a:p>
      </dgm:t>
    </dgm:pt>
    <dgm:pt modelId="{7919B564-FA17-4DD1-99F2-E990C824334A}" type="pres">
      <dgm:prSet presAssocID="{EAEB3294-3679-4CF6-A9B2-31EFEA327344}" presName="parentText" presStyleLbl="node1" presStyleIdx="1" presStyleCnt="4">
        <dgm:presLayoutVars>
          <dgm:chMax val="0"/>
          <dgm:bulletEnabled val="1"/>
        </dgm:presLayoutVars>
      </dgm:prSet>
      <dgm:spPr/>
      <dgm:t>
        <a:bodyPr/>
        <a:lstStyle/>
        <a:p>
          <a:endParaRPr lang="tr-TR"/>
        </a:p>
      </dgm:t>
    </dgm:pt>
    <dgm:pt modelId="{03243A77-E1A1-4AB5-A88B-531FBCE3A34E}" type="pres">
      <dgm:prSet presAssocID="{EAEB3294-3679-4CF6-A9B2-31EFEA327344}" presName="negativeSpace" presStyleCnt="0"/>
      <dgm:spPr/>
    </dgm:pt>
    <dgm:pt modelId="{315AAE3D-4F72-4432-988E-08E7494E0B06}" type="pres">
      <dgm:prSet presAssocID="{EAEB3294-3679-4CF6-A9B2-31EFEA327344}" presName="childText" presStyleLbl="conFgAcc1" presStyleIdx="1" presStyleCnt="4" custLinFactNeighborY="644">
        <dgm:presLayoutVars>
          <dgm:bulletEnabled val="1"/>
        </dgm:presLayoutVars>
      </dgm:prSet>
      <dgm:spPr/>
    </dgm:pt>
    <dgm:pt modelId="{22F67E77-4362-4F84-9C24-537E0F606D01}" type="pres">
      <dgm:prSet presAssocID="{88874D94-1380-4EFA-AC5C-15822701F2A6}" presName="spaceBetweenRectangles" presStyleCnt="0"/>
      <dgm:spPr/>
    </dgm:pt>
    <dgm:pt modelId="{F2117BC0-5BAD-4305-B473-B984F1541193}" type="pres">
      <dgm:prSet presAssocID="{4964DE1F-B343-4515-883C-C2CBC09A530B}" presName="parentLin" presStyleCnt="0"/>
      <dgm:spPr/>
    </dgm:pt>
    <dgm:pt modelId="{349047C4-474C-4030-8694-D649BB779450}" type="pres">
      <dgm:prSet presAssocID="{4964DE1F-B343-4515-883C-C2CBC09A530B}" presName="parentLeftMargin" presStyleLbl="node1" presStyleIdx="1" presStyleCnt="4"/>
      <dgm:spPr/>
      <dgm:t>
        <a:bodyPr/>
        <a:lstStyle/>
        <a:p>
          <a:endParaRPr lang="tr-TR"/>
        </a:p>
      </dgm:t>
    </dgm:pt>
    <dgm:pt modelId="{9E01E626-70C9-4FA5-9395-2AC80E45AA51}" type="pres">
      <dgm:prSet presAssocID="{4964DE1F-B343-4515-883C-C2CBC09A530B}" presName="parentText" presStyleLbl="node1" presStyleIdx="2" presStyleCnt="4">
        <dgm:presLayoutVars>
          <dgm:chMax val="0"/>
          <dgm:bulletEnabled val="1"/>
        </dgm:presLayoutVars>
      </dgm:prSet>
      <dgm:spPr/>
      <dgm:t>
        <a:bodyPr/>
        <a:lstStyle/>
        <a:p>
          <a:endParaRPr lang="tr-TR"/>
        </a:p>
      </dgm:t>
    </dgm:pt>
    <dgm:pt modelId="{6F82F648-97D6-4B2B-9524-F67857A6CBF2}" type="pres">
      <dgm:prSet presAssocID="{4964DE1F-B343-4515-883C-C2CBC09A530B}" presName="negativeSpace" presStyleCnt="0"/>
      <dgm:spPr/>
    </dgm:pt>
    <dgm:pt modelId="{68AC1C61-62B1-43E4-9456-6D6DC8A3C44D}" type="pres">
      <dgm:prSet presAssocID="{4964DE1F-B343-4515-883C-C2CBC09A530B}" presName="childText" presStyleLbl="conFgAcc1" presStyleIdx="2" presStyleCnt="4">
        <dgm:presLayoutVars>
          <dgm:bulletEnabled val="1"/>
        </dgm:presLayoutVars>
      </dgm:prSet>
      <dgm:spPr/>
      <dgm:t>
        <a:bodyPr/>
        <a:lstStyle/>
        <a:p>
          <a:endParaRPr lang="tr-TR"/>
        </a:p>
      </dgm:t>
    </dgm:pt>
    <dgm:pt modelId="{8770977F-88EE-4A7E-90A7-57D61C3DEE93}" type="pres">
      <dgm:prSet presAssocID="{05CF3CC7-BED7-4E3C-87BA-A4ACF46FA01B}" presName="spaceBetweenRectangles" presStyleCnt="0"/>
      <dgm:spPr/>
    </dgm:pt>
    <dgm:pt modelId="{1C5DBCF5-959F-42F9-A711-57B07F509497}" type="pres">
      <dgm:prSet presAssocID="{7EC5CE58-443A-440F-9CB0-A1EC83D4B757}" presName="parentLin" presStyleCnt="0"/>
      <dgm:spPr/>
    </dgm:pt>
    <dgm:pt modelId="{BE01D77E-7766-4F1C-A706-A840CB194D7E}" type="pres">
      <dgm:prSet presAssocID="{7EC5CE58-443A-440F-9CB0-A1EC83D4B757}" presName="parentLeftMargin" presStyleLbl="node1" presStyleIdx="2" presStyleCnt="4"/>
      <dgm:spPr/>
      <dgm:t>
        <a:bodyPr/>
        <a:lstStyle/>
        <a:p>
          <a:endParaRPr lang="tr-TR"/>
        </a:p>
      </dgm:t>
    </dgm:pt>
    <dgm:pt modelId="{3C823AFB-B822-468A-B96E-760B53892DF4}" type="pres">
      <dgm:prSet presAssocID="{7EC5CE58-443A-440F-9CB0-A1EC83D4B757}" presName="parentText" presStyleLbl="node1" presStyleIdx="3" presStyleCnt="4">
        <dgm:presLayoutVars>
          <dgm:chMax val="0"/>
          <dgm:bulletEnabled val="1"/>
        </dgm:presLayoutVars>
      </dgm:prSet>
      <dgm:spPr/>
      <dgm:t>
        <a:bodyPr/>
        <a:lstStyle/>
        <a:p>
          <a:endParaRPr lang="tr-TR"/>
        </a:p>
      </dgm:t>
    </dgm:pt>
    <dgm:pt modelId="{4C452FC9-C980-44B9-B65E-1DA61B2556A8}" type="pres">
      <dgm:prSet presAssocID="{7EC5CE58-443A-440F-9CB0-A1EC83D4B757}" presName="negativeSpace" presStyleCnt="0"/>
      <dgm:spPr/>
    </dgm:pt>
    <dgm:pt modelId="{1C4D0DB8-98B6-40DA-B6DD-8FB084256957}" type="pres">
      <dgm:prSet presAssocID="{7EC5CE58-443A-440F-9CB0-A1EC83D4B757}" presName="childText" presStyleLbl="conFgAcc1" presStyleIdx="3" presStyleCnt="4">
        <dgm:presLayoutVars>
          <dgm:bulletEnabled val="1"/>
        </dgm:presLayoutVars>
      </dgm:prSet>
      <dgm:spPr/>
    </dgm:pt>
  </dgm:ptLst>
  <dgm:cxnLst>
    <dgm:cxn modelId="{2E845895-FDF5-4617-AF10-8F38245E30E7}" type="presOf" srcId="{A5D0D0B0-CAF6-45BE-9415-A47B009294DE}" destId="{00514EA0-E9F3-4A17-B43A-AE3857708F81}" srcOrd="0" destOrd="0" presId="urn:microsoft.com/office/officeart/2005/8/layout/list1"/>
    <dgm:cxn modelId="{B935EF89-90DA-4067-AB5B-18E829CACF0F}" type="presOf" srcId="{EAEB3294-3679-4CF6-A9B2-31EFEA327344}" destId="{920C838A-8615-4FBD-9087-D76C4E4ED569}" srcOrd="0" destOrd="0" presId="urn:microsoft.com/office/officeart/2005/8/layout/list1"/>
    <dgm:cxn modelId="{6096846D-1919-40AA-8DFC-93C119E3655C}" srcId="{A5D0D0B0-CAF6-45BE-9415-A47B009294DE}" destId="{EAEB3294-3679-4CF6-A9B2-31EFEA327344}" srcOrd="1" destOrd="0" parTransId="{4A0362FC-3843-41AD-94C0-FD105CC6AD6C}" sibTransId="{88874D94-1380-4EFA-AC5C-15822701F2A6}"/>
    <dgm:cxn modelId="{26D83403-052C-4DEC-8DAC-3DB527DBBB43}" srcId="{A5D0D0B0-CAF6-45BE-9415-A47B009294DE}" destId="{E4E01FCC-C8C0-420A-8716-167ED298BF58}" srcOrd="0" destOrd="0" parTransId="{3D5D6C64-8C31-44C3-B660-7B0734138E64}" sibTransId="{190B283D-97B0-49EC-BA5C-4AD202A6FEE8}"/>
    <dgm:cxn modelId="{3F4822CA-014F-4761-883F-B7B7E5202C77}" type="presOf" srcId="{E4E01FCC-C8C0-420A-8716-167ED298BF58}" destId="{361DB03A-D098-4EF8-9419-E2DCF3F2C5EC}" srcOrd="0" destOrd="0" presId="urn:microsoft.com/office/officeart/2005/8/layout/list1"/>
    <dgm:cxn modelId="{D631D9E4-4019-4B55-85DD-F32416B12FE1}" type="presOf" srcId="{7EC5CE58-443A-440F-9CB0-A1EC83D4B757}" destId="{BE01D77E-7766-4F1C-A706-A840CB194D7E}" srcOrd="0" destOrd="0" presId="urn:microsoft.com/office/officeart/2005/8/layout/list1"/>
    <dgm:cxn modelId="{C42BCE27-85C5-414B-A5BF-70A9873DF472}" type="presOf" srcId="{4964DE1F-B343-4515-883C-C2CBC09A530B}" destId="{349047C4-474C-4030-8694-D649BB779450}" srcOrd="0" destOrd="0" presId="urn:microsoft.com/office/officeart/2005/8/layout/list1"/>
    <dgm:cxn modelId="{793115EE-535D-4812-9F0C-ECDA6A4D3D51}" srcId="{A5D0D0B0-CAF6-45BE-9415-A47B009294DE}" destId="{7EC5CE58-443A-440F-9CB0-A1EC83D4B757}" srcOrd="3" destOrd="0" parTransId="{DF0B2926-69EE-4BCE-99CD-0AD3407BB0C7}" sibTransId="{444E7C53-42E2-4E55-B9B9-63E8AED65AF6}"/>
    <dgm:cxn modelId="{1106AF1F-27E2-42A0-82D7-B77D44BFF512}" type="presOf" srcId="{4964DE1F-B343-4515-883C-C2CBC09A530B}" destId="{9E01E626-70C9-4FA5-9395-2AC80E45AA51}" srcOrd="1" destOrd="0" presId="urn:microsoft.com/office/officeart/2005/8/layout/list1"/>
    <dgm:cxn modelId="{17D7782F-36EE-45C3-B339-260122E827CB}" srcId="{A5D0D0B0-CAF6-45BE-9415-A47B009294DE}" destId="{4964DE1F-B343-4515-883C-C2CBC09A530B}" srcOrd="2" destOrd="0" parTransId="{7851FB24-E2BB-4EA3-BB07-8F66B7744A61}" sibTransId="{05CF3CC7-BED7-4E3C-87BA-A4ACF46FA01B}"/>
    <dgm:cxn modelId="{6B219584-138A-4C5F-BB7E-B0B4ACBB617C}" type="presOf" srcId="{E4E01FCC-C8C0-420A-8716-167ED298BF58}" destId="{87547283-CB1E-458B-86F2-3F4ABF95DDD5}" srcOrd="1" destOrd="0" presId="urn:microsoft.com/office/officeart/2005/8/layout/list1"/>
    <dgm:cxn modelId="{EB06027C-AE40-479C-ACBB-38205879C351}" type="presOf" srcId="{EAEB3294-3679-4CF6-A9B2-31EFEA327344}" destId="{7919B564-FA17-4DD1-99F2-E990C824334A}" srcOrd="1" destOrd="0" presId="urn:microsoft.com/office/officeart/2005/8/layout/list1"/>
    <dgm:cxn modelId="{5E56E478-24DE-4AD3-BC3A-FC7240A829B9}" type="presOf" srcId="{7EC5CE58-443A-440F-9CB0-A1EC83D4B757}" destId="{3C823AFB-B822-468A-B96E-760B53892DF4}" srcOrd="1" destOrd="0" presId="urn:microsoft.com/office/officeart/2005/8/layout/list1"/>
    <dgm:cxn modelId="{971DAEF4-D75C-4022-8B4A-028354E243CF}" type="presParOf" srcId="{00514EA0-E9F3-4A17-B43A-AE3857708F81}" destId="{7641A7F7-DFF5-4B3E-B9C4-9A5D41CE4E39}" srcOrd="0" destOrd="0" presId="urn:microsoft.com/office/officeart/2005/8/layout/list1"/>
    <dgm:cxn modelId="{77DC5569-CD92-4070-AF5F-A4A18D3294C2}" type="presParOf" srcId="{7641A7F7-DFF5-4B3E-B9C4-9A5D41CE4E39}" destId="{361DB03A-D098-4EF8-9419-E2DCF3F2C5EC}" srcOrd="0" destOrd="0" presId="urn:microsoft.com/office/officeart/2005/8/layout/list1"/>
    <dgm:cxn modelId="{37849B4A-9ED2-4B5B-A4B3-A6002201CE51}" type="presParOf" srcId="{7641A7F7-DFF5-4B3E-B9C4-9A5D41CE4E39}" destId="{87547283-CB1E-458B-86F2-3F4ABF95DDD5}" srcOrd="1" destOrd="0" presId="urn:microsoft.com/office/officeart/2005/8/layout/list1"/>
    <dgm:cxn modelId="{FB2FA0B8-3E3D-4BE0-98E1-505FAF810EB2}" type="presParOf" srcId="{00514EA0-E9F3-4A17-B43A-AE3857708F81}" destId="{34FE7A47-98CF-4AF8-AB0A-94066DD24556}" srcOrd="1" destOrd="0" presId="urn:microsoft.com/office/officeart/2005/8/layout/list1"/>
    <dgm:cxn modelId="{23778713-8A35-4B63-AABF-10563DDB88C8}" type="presParOf" srcId="{00514EA0-E9F3-4A17-B43A-AE3857708F81}" destId="{98990469-E7ED-4FA5-91AF-2A01F7C03CBD}" srcOrd="2" destOrd="0" presId="urn:microsoft.com/office/officeart/2005/8/layout/list1"/>
    <dgm:cxn modelId="{AF206B77-BB7E-4007-AF3B-BE3294C9D15C}" type="presParOf" srcId="{00514EA0-E9F3-4A17-B43A-AE3857708F81}" destId="{F6E8C2B4-015A-4053-91C9-DDA3A57CBFB9}" srcOrd="3" destOrd="0" presId="urn:microsoft.com/office/officeart/2005/8/layout/list1"/>
    <dgm:cxn modelId="{2702B6AA-6DC9-472F-883A-E51DD64278E5}" type="presParOf" srcId="{00514EA0-E9F3-4A17-B43A-AE3857708F81}" destId="{784F7743-5E21-4F78-9070-1FD7E5B58AD3}" srcOrd="4" destOrd="0" presId="urn:microsoft.com/office/officeart/2005/8/layout/list1"/>
    <dgm:cxn modelId="{1F5F44E8-95A9-43F0-9134-BD7589D51ED4}" type="presParOf" srcId="{784F7743-5E21-4F78-9070-1FD7E5B58AD3}" destId="{920C838A-8615-4FBD-9087-D76C4E4ED569}" srcOrd="0" destOrd="0" presId="urn:microsoft.com/office/officeart/2005/8/layout/list1"/>
    <dgm:cxn modelId="{7D30CD44-98EF-4B33-9F7D-C58A48D6FBF9}" type="presParOf" srcId="{784F7743-5E21-4F78-9070-1FD7E5B58AD3}" destId="{7919B564-FA17-4DD1-99F2-E990C824334A}" srcOrd="1" destOrd="0" presId="urn:microsoft.com/office/officeart/2005/8/layout/list1"/>
    <dgm:cxn modelId="{BBBD3F42-CD58-491F-9DF5-1BB65CB7912B}" type="presParOf" srcId="{00514EA0-E9F3-4A17-B43A-AE3857708F81}" destId="{03243A77-E1A1-4AB5-A88B-531FBCE3A34E}" srcOrd="5" destOrd="0" presId="urn:microsoft.com/office/officeart/2005/8/layout/list1"/>
    <dgm:cxn modelId="{7A90EEE5-06CA-42A1-AF72-BB172DA53F03}" type="presParOf" srcId="{00514EA0-E9F3-4A17-B43A-AE3857708F81}" destId="{315AAE3D-4F72-4432-988E-08E7494E0B06}" srcOrd="6" destOrd="0" presId="urn:microsoft.com/office/officeart/2005/8/layout/list1"/>
    <dgm:cxn modelId="{9E7418FA-32BE-47B5-9AF5-47819360DCC0}" type="presParOf" srcId="{00514EA0-E9F3-4A17-B43A-AE3857708F81}" destId="{22F67E77-4362-4F84-9C24-537E0F606D01}" srcOrd="7" destOrd="0" presId="urn:microsoft.com/office/officeart/2005/8/layout/list1"/>
    <dgm:cxn modelId="{06D8AEAA-EB5D-4853-ADEF-31A3400D306B}" type="presParOf" srcId="{00514EA0-E9F3-4A17-B43A-AE3857708F81}" destId="{F2117BC0-5BAD-4305-B473-B984F1541193}" srcOrd="8" destOrd="0" presId="urn:microsoft.com/office/officeart/2005/8/layout/list1"/>
    <dgm:cxn modelId="{B5291C71-E899-42DD-BDE5-5355D748EF5B}" type="presParOf" srcId="{F2117BC0-5BAD-4305-B473-B984F1541193}" destId="{349047C4-474C-4030-8694-D649BB779450}" srcOrd="0" destOrd="0" presId="urn:microsoft.com/office/officeart/2005/8/layout/list1"/>
    <dgm:cxn modelId="{EDCBAD38-4D9E-48CE-8662-7954227FEFFA}" type="presParOf" srcId="{F2117BC0-5BAD-4305-B473-B984F1541193}" destId="{9E01E626-70C9-4FA5-9395-2AC80E45AA51}" srcOrd="1" destOrd="0" presId="urn:microsoft.com/office/officeart/2005/8/layout/list1"/>
    <dgm:cxn modelId="{21A57A0A-5199-4B5C-A27A-73C5F6E79515}" type="presParOf" srcId="{00514EA0-E9F3-4A17-B43A-AE3857708F81}" destId="{6F82F648-97D6-4B2B-9524-F67857A6CBF2}" srcOrd="9" destOrd="0" presId="urn:microsoft.com/office/officeart/2005/8/layout/list1"/>
    <dgm:cxn modelId="{B7373C8B-6CD7-4B4B-A69C-5C3FB88772D6}" type="presParOf" srcId="{00514EA0-E9F3-4A17-B43A-AE3857708F81}" destId="{68AC1C61-62B1-43E4-9456-6D6DC8A3C44D}" srcOrd="10" destOrd="0" presId="urn:microsoft.com/office/officeart/2005/8/layout/list1"/>
    <dgm:cxn modelId="{A605FB53-882A-46BB-84FE-1C00A02881A5}" type="presParOf" srcId="{00514EA0-E9F3-4A17-B43A-AE3857708F81}" destId="{8770977F-88EE-4A7E-90A7-57D61C3DEE93}" srcOrd="11" destOrd="0" presId="urn:microsoft.com/office/officeart/2005/8/layout/list1"/>
    <dgm:cxn modelId="{FB1FA0CD-42B6-4402-8AA8-2D42A282EB37}" type="presParOf" srcId="{00514EA0-E9F3-4A17-B43A-AE3857708F81}" destId="{1C5DBCF5-959F-42F9-A711-57B07F509497}" srcOrd="12" destOrd="0" presId="urn:microsoft.com/office/officeart/2005/8/layout/list1"/>
    <dgm:cxn modelId="{459075A8-C61E-4072-8737-947CE412E145}" type="presParOf" srcId="{1C5DBCF5-959F-42F9-A711-57B07F509497}" destId="{BE01D77E-7766-4F1C-A706-A840CB194D7E}" srcOrd="0" destOrd="0" presId="urn:microsoft.com/office/officeart/2005/8/layout/list1"/>
    <dgm:cxn modelId="{20F9BEDD-BFFE-4854-863D-0D82C7FF8E7A}" type="presParOf" srcId="{1C5DBCF5-959F-42F9-A711-57B07F509497}" destId="{3C823AFB-B822-468A-B96E-760B53892DF4}" srcOrd="1" destOrd="0" presId="urn:microsoft.com/office/officeart/2005/8/layout/list1"/>
    <dgm:cxn modelId="{638FCD7D-E72D-4739-8DA4-869E9B9E54AB}" type="presParOf" srcId="{00514EA0-E9F3-4A17-B43A-AE3857708F81}" destId="{4C452FC9-C980-44B9-B65E-1DA61B2556A8}" srcOrd="13" destOrd="0" presId="urn:microsoft.com/office/officeart/2005/8/layout/list1"/>
    <dgm:cxn modelId="{D9FFB32E-5B2B-4F3F-B96C-42A58320F326}" type="presParOf" srcId="{00514EA0-E9F3-4A17-B43A-AE3857708F81}" destId="{1C4D0DB8-98B6-40DA-B6DD-8FB08425695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l"/>
          <a:endParaRPr lang="tr-TR" sz="2800" dirty="0" smtClean="0"/>
        </a:p>
        <a:p>
          <a:pPr algn="just"/>
          <a:r>
            <a:rPr lang="tr-TR" sz="2800" dirty="0" smtClean="0"/>
            <a:t>İlçe milli eğitim müdürü başkanlığında temel eğitimden sorumlu şube müdürü ve temel eğitimde görevli şeften oluşur.</a:t>
          </a:r>
          <a:endParaRPr lang="tr-TR" sz="2800" b="1" u="sng" dirty="0" smtClean="0">
            <a:solidFill>
              <a:schemeClr val="bg1"/>
            </a:solidFill>
          </a:endParaRPr>
        </a:p>
        <a:p>
          <a:endParaRPr lang="tr-TR" sz="2400" dirty="0" smtClean="0"/>
        </a:p>
        <a:p>
          <a:r>
            <a:rPr lang="tr-TR" sz="2400" dirty="0" smtClean="0"/>
            <a:t> </a:t>
          </a:r>
          <a:endParaRPr lang="tr-TR" sz="240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ScaleX="100000" custLinFactNeighborX="31433" custLinFactNeighborY="6724">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2C8A0EE4-A45C-4D74-8506-E2634D7955B1}"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78543F52-A0F1-4BA3-811A-35092D2B19E5}" type="presOf" srcId="{9ADB27D7-C7D3-4524-B311-F1AC0AD88C12}" destId="{8533B341-B5F0-484D-AE16-DE30903B9E7D}" srcOrd="0" destOrd="0" presId="urn:microsoft.com/office/officeart/2005/8/layout/hierarchy4"/>
    <dgm:cxn modelId="{7E784750-6A50-476F-9AD7-9DF4113091A9}" type="presParOf" srcId="{8533B341-B5F0-484D-AE16-DE30903B9E7D}" destId="{04565439-701C-40D9-AC73-543FC1B6057C}" srcOrd="0" destOrd="0" presId="urn:microsoft.com/office/officeart/2005/8/layout/hierarchy4"/>
    <dgm:cxn modelId="{A93BE140-A501-4832-A2D7-76D757E19FCC}" type="presParOf" srcId="{04565439-701C-40D9-AC73-543FC1B6057C}" destId="{D721A3FF-AD95-4F9D-8B33-D555A27EEE16}" srcOrd="0" destOrd="0" presId="urn:microsoft.com/office/officeart/2005/8/layout/hierarchy4"/>
    <dgm:cxn modelId="{A71DA656-7269-409E-9FDF-E2215ABA756F}"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dirty="0" smtClean="0"/>
            <a:t>1. İlçelerde programın yürütülmesini sağlamak,</a:t>
          </a:r>
        </a:p>
        <a:p>
          <a:pPr algn="just"/>
          <a:r>
            <a:rPr lang="tr-TR" sz="2800" dirty="0" smtClean="0"/>
            <a:t>2. Programın etkili bir şekilde devam ettirilebilmesi için sütün çocuklarda büyüme ve gelişmeye olan olumlu etkisinin vurgulanacağı yerel bilimsel çevre ve medya desteğiyle kamuoyunda farkındalık yaratacak şekilde tedbirler almak,</a:t>
          </a:r>
          <a:endParaRPr lang="tr-TR" sz="2800" b="1" u="sng" dirty="0" smtClean="0">
            <a:solidFill>
              <a:schemeClr val="bg1"/>
            </a:solidFill>
          </a:endParaRPr>
        </a:p>
        <a:p>
          <a:endParaRPr lang="tr-TR" sz="2400" dirty="0" smtClean="0"/>
        </a:p>
        <a:p>
          <a:r>
            <a:rPr lang="tr-TR" sz="2400" dirty="0" smtClean="0"/>
            <a:t> </a:t>
          </a:r>
          <a:endParaRPr lang="tr-TR" sz="240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ScaleX="100098" custLinFactNeighborX="31433" custLinFactNeighborY="6724">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AF623A2A-F82E-44EA-B6F7-4AFEFEB876DD}" type="presOf" srcId="{9ADB27D7-C7D3-4524-B311-F1AC0AD88C12}" destId="{8533B341-B5F0-484D-AE16-DE30903B9E7D}" srcOrd="0" destOrd="0" presId="urn:microsoft.com/office/officeart/2005/8/layout/hierarchy4"/>
    <dgm:cxn modelId="{0D967204-CC40-413A-BF81-3071B3088AA7}"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66B55837-44B8-4FF8-AE0B-DE79B952529B}" type="presParOf" srcId="{8533B341-B5F0-484D-AE16-DE30903B9E7D}" destId="{04565439-701C-40D9-AC73-543FC1B6057C}" srcOrd="0" destOrd="0" presId="urn:microsoft.com/office/officeart/2005/8/layout/hierarchy4"/>
    <dgm:cxn modelId="{6F582C4A-AEF8-4A64-889C-2062EECC5B16}" type="presParOf" srcId="{04565439-701C-40D9-AC73-543FC1B6057C}" destId="{D721A3FF-AD95-4F9D-8B33-D555A27EEE16}" srcOrd="0" destOrd="0" presId="urn:microsoft.com/office/officeart/2005/8/layout/hierarchy4"/>
    <dgm:cxn modelId="{4CD84E4A-C6DE-4887-BB0F-BC07BF34B85D}"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442E912C-51B6-4B7B-8A9A-6AB19C8C4654}">
      <dgm:prSet/>
      <dgm:spPr/>
      <dgm:t>
        <a:bodyPr/>
        <a:lstStyle/>
        <a:p>
          <a:pPr algn="just"/>
          <a:r>
            <a:rPr lang="tr-TR" dirty="0" smtClean="0"/>
            <a:t>3. Teknik şartnameye uygun olduğu halde, okulların kayıtlı öğrenci sayılarındaki değişiklik, öğrenci devamsızlığı, resmi tatil, hava koşulları, mahalli düzeyde eğitime geçici olarak ara verilmesi gibi çeşitli nedenlerle dağıtımı yapılamayan sütlerin, öncelik aynı okulda süt dağıtılmayan diğer günlerde olmak üzere veli izni olan öğrencilere ya da diğer kurumlardaki veli izni olan öğrencilere dağıtılmak suretiyle mahallinde değerlendirmesi hususunda İl Okul Sütü Komisyonunun onayını </a:t>
          </a:r>
          <a:r>
            <a:rPr lang="tr-TR" dirty="0" smtClean="0"/>
            <a:t>almak,</a:t>
          </a:r>
          <a:endParaRPr lang="tr-TR" dirty="0"/>
        </a:p>
      </dgm:t>
    </dgm:pt>
    <dgm:pt modelId="{00A4D57C-D4B4-4DD9-9DF3-93430C7666C5}" type="parTrans" cxnId="{A235D903-8BF8-4884-9550-F3E4CAE4C596}">
      <dgm:prSet/>
      <dgm:spPr/>
      <dgm:t>
        <a:bodyPr/>
        <a:lstStyle/>
        <a:p>
          <a:endParaRPr lang="tr-TR"/>
        </a:p>
      </dgm:t>
    </dgm:pt>
    <dgm:pt modelId="{E29C8D3F-66A3-448F-B311-879B52471EAD}" type="sibTrans" cxnId="{A235D903-8BF8-4884-9550-F3E4CAE4C596}">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A5FA2C71-512F-446E-B9ED-AD75FC733FF9}" type="pres">
      <dgm:prSet presAssocID="{442E912C-51B6-4B7B-8A9A-6AB19C8C4654}" presName="vertOne" presStyleCnt="0"/>
      <dgm:spPr/>
    </dgm:pt>
    <dgm:pt modelId="{7128EB0C-76AB-48E3-9C11-8E4DD794BAFA}" type="pres">
      <dgm:prSet presAssocID="{442E912C-51B6-4B7B-8A9A-6AB19C8C4654}" presName="txOne" presStyleLbl="node0" presStyleIdx="0" presStyleCnt="1">
        <dgm:presLayoutVars>
          <dgm:chPref val="3"/>
        </dgm:presLayoutVars>
      </dgm:prSet>
      <dgm:spPr/>
      <dgm:t>
        <a:bodyPr/>
        <a:lstStyle/>
        <a:p>
          <a:endParaRPr lang="tr-TR"/>
        </a:p>
      </dgm:t>
    </dgm:pt>
    <dgm:pt modelId="{D5249ACC-34D4-4650-A9B3-0C56DE40C531}" type="pres">
      <dgm:prSet presAssocID="{442E912C-51B6-4B7B-8A9A-6AB19C8C4654}" presName="horzOne" presStyleCnt="0"/>
      <dgm:spPr/>
    </dgm:pt>
  </dgm:ptLst>
  <dgm:cxnLst>
    <dgm:cxn modelId="{2E0CD415-9489-4A12-9302-CC4897CB26FF}" type="presOf" srcId="{9ADB27D7-C7D3-4524-B311-F1AC0AD88C12}" destId="{8533B341-B5F0-484D-AE16-DE30903B9E7D}" srcOrd="0" destOrd="0" presId="urn:microsoft.com/office/officeart/2005/8/layout/hierarchy4"/>
    <dgm:cxn modelId="{A235D903-8BF8-4884-9550-F3E4CAE4C596}" srcId="{9ADB27D7-C7D3-4524-B311-F1AC0AD88C12}" destId="{442E912C-51B6-4B7B-8A9A-6AB19C8C4654}" srcOrd="0" destOrd="0" parTransId="{00A4D57C-D4B4-4DD9-9DF3-93430C7666C5}" sibTransId="{E29C8D3F-66A3-448F-B311-879B52471EAD}"/>
    <dgm:cxn modelId="{C01D3AED-1B8F-4B61-ADF0-CA9AC0D08F96}" type="presOf" srcId="{442E912C-51B6-4B7B-8A9A-6AB19C8C4654}" destId="{7128EB0C-76AB-48E3-9C11-8E4DD794BAFA}" srcOrd="0" destOrd="0" presId="urn:microsoft.com/office/officeart/2005/8/layout/hierarchy4"/>
    <dgm:cxn modelId="{659ADEAA-080F-440C-B485-EEC6A52813AA}" type="presParOf" srcId="{8533B341-B5F0-484D-AE16-DE30903B9E7D}" destId="{A5FA2C71-512F-446E-B9ED-AD75FC733FF9}" srcOrd="0" destOrd="0" presId="urn:microsoft.com/office/officeart/2005/8/layout/hierarchy4"/>
    <dgm:cxn modelId="{070EF347-AA8B-4BE4-92BE-C4A067E85B11}" type="presParOf" srcId="{A5FA2C71-512F-446E-B9ED-AD75FC733FF9}" destId="{7128EB0C-76AB-48E3-9C11-8E4DD794BAFA}" srcOrd="0" destOrd="0" presId="urn:microsoft.com/office/officeart/2005/8/layout/hierarchy4"/>
    <dgm:cxn modelId="{9FC51D70-D740-4F7E-8AA2-532437C9B96D}" type="presParOf" srcId="{A5FA2C71-512F-446E-B9ED-AD75FC733FF9}" destId="{D5249ACC-34D4-4650-A9B3-0C56DE40C531}"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9C43DD15-7FBC-46CF-9607-EEC82EFC9F09}">
      <dgm:prSet custT="1"/>
      <dgm:spPr/>
      <dgm:t>
        <a:bodyPr/>
        <a:lstStyle/>
        <a:p>
          <a:pPr algn="just"/>
          <a:r>
            <a:rPr lang="tr-TR" sz="2800" dirty="0" smtClean="0"/>
            <a:t>4.Program süresince oluşabilecek/oluşan her türlü aksaklık ve eksiklikle ilgili İl Okul Sütü Komisyonunu zamanında bilgilendirmek.</a:t>
          </a:r>
          <a:endParaRPr lang="tr-TR" sz="2800" dirty="0"/>
        </a:p>
      </dgm:t>
    </dgm:pt>
    <dgm:pt modelId="{487CAC6A-69D6-4758-9C1E-B0A9F54C47E0}" type="parTrans" cxnId="{67AEF23F-71B4-4F7B-B0D9-730B12FFFC27}">
      <dgm:prSet/>
      <dgm:spPr/>
      <dgm:t>
        <a:bodyPr/>
        <a:lstStyle/>
        <a:p>
          <a:endParaRPr lang="tr-TR"/>
        </a:p>
      </dgm:t>
    </dgm:pt>
    <dgm:pt modelId="{43A3B5A6-4A93-4C8D-9062-C3AB0403C2E7}" type="sibTrans" cxnId="{67AEF23F-71B4-4F7B-B0D9-730B12FFFC27}">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8324D5F6-01EF-40B6-87C4-CF279C970B8C}" type="pres">
      <dgm:prSet presAssocID="{9C43DD15-7FBC-46CF-9607-EEC82EFC9F09}" presName="vertOne" presStyleCnt="0"/>
      <dgm:spPr/>
    </dgm:pt>
    <dgm:pt modelId="{86834E97-DC82-497D-B9F5-FEC9A62488ED}" type="pres">
      <dgm:prSet presAssocID="{9C43DD15-7FBC-46CF-9607-EEC82EFC9F09}" presName="txOne" presStyleLbl="node0" presStyleIdx="0" presStyleCnt="1">
        <dgm:presLayoutVars>
          <dgm:chPref val="3"/>
        </dgm:presLayoutVars>
      </dgm:prSet>
      <dgm:spPr/>
      <dgm:t>
        <a:bodyPr/>
        <a:lstStyle/>
        <a:p>
          <a:endParaRPr lang="tr-TR"/>
        </a:p>
      </dgm:t>
    </dgm:pt>
    <dgm:pt modelId="{DCDAD3EC-4526-4ACD-AF14-BCCCCBBA5C51}" type="pres">
      <dgm:prSet presAssocID="{9C43DD15-7FBC-46CF-9607-EEC82EFC9F09}" presName="horzOne" presStyleCnt="0"/>
      <dgm:spPr/>
    </dgm:pt>
  </dgm:ptLst>
  <dgm:cxnLst>
    <dgm:cxn modelId="{015E4209-23C1-4D31-94DE-D4C1001F59CC}" type="presOf" srcId="{9C43DD15-7FBC-46CF-9607-EEC82EFC9F09}" destId="{86834E97-DC82-497D-B9F5-FEC9A62488ED}" srcOrd="0" destOrd="0" presId="urn:microsoft.com/office/officeart/2005/8/layout/hierarchy4"/>
    <dgm:cxn modelId="{CC5E5831-6CE7-4FC0-9614-56E1C12BFB7E}" type="presOf" srcId="{9ADB27D7-C7D3-4524-B311-F1AC0AD88C12}" destId="{8533B341-B5F0-484D-AE16-DE30903B9E7D}" srcOrd="0" destOrd="0" presId="urn:microsoft.com/office/officeart/2005/8/layout/hierarchy4"/>
    <dgm:cxn modelId="{67AEF23F-71B4-4F7B-B0D9-730B12FFFC27}" srcId="{9ADB27D7-C7D3-4524-B311-F1AC0AD88C12}" destId="{9C43DD15-7FBC-46CF-9607-EEC82EFC9F09}" srcOrd="0" destOrd="0" parTransId="{487CAC6A-69D6-4758-9C1E-B0A9F54C47E0}" sibTransId="{43A3B5A6-4A93-4C8D-9062-C3AB0403C2E7}"/>
    <dgm:cxn modelId="{2C8076CE-FAA2-4697-8BB0-DF2FF1867E2C}" type="presParOf" srcId="{8533B341-B5F0-484D-AE16-DE30903B9E7D}" destId="{8324D5F6-01EF-40B6-87C4-CF279C970B8C}" srcOrd="0" destOrd="0" presId="urn:microsoft.com/office/officeart/2005/8/layout/hierarchy4"/>
    <dgm:cxn modelId="{602C60C5-1E35-4C4C-AA0F-84B49D4E90C7}" type="presParOf" srcId="{8324D5F6-01EF-40B6-87C4-CF279C970B8C}" destId="{86834E97-DC82-497D-B9F5-FEC9A62488ED}" srcOrd="0" destOrd="0" presId="urn:microsoft.com/office/officeart/2005/8/layout/hierarchy4"/>
    <dgm:cxn modelId="{639D5679-15EF-44FA-A612-0C21EE7E5BCC}" type="presParOf" srcId="{8324D5F6-01EF-40B6-87C4-CF279C970B8C}" destId="{DCDAD3EC-4526-4ACD-AF14-BCCCCBBA5C51}"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r>
            <a:rPr lang="tr-TR" sz="2800" dirty="0" smtClean="0"/>
            <a:t> </a:t>
          </a:r>
          <a:endParaRPr lang="tr-TR" sz="2800" b="1" u="sng" dirty="0" smtClean="0"/>
        </a:p>
        <a:p>
          <a:pPr algn="just"/>
          <a:r>
            <a:rPr lang="tr-TR" sz="2800" dirty="0" smtClean="0"/>
            <a:t>1- Okullarda okul müdürü başkanlığında bir müdür yardımcısı, en az bir öğretmen ve okul aile birliği başkanı veya üyelerinin birinin katılımıyla,</a:t>
          </a:r>
        </a:p>
        <a:p>
          <a:pPr algn="just"/>
          <a:r>
            <a:rPr lang="tr-TR" sz="2800" dirty="0" smtClean="0"/>
            <a:t>2- Teknik Şartname doğrultusunda birleştirilmiş sınıflı  ilköğretim okullarında müdür yetkili öğretmenin başkanlığında iki öğretmenden; öğretmen sayısı yetersiz olması durumunda, muhtar veya azalardan birinin katılımıyla en az üç kişilik “Okul Kabul Komisyonu” oluşturulur.</a:t>
          </a:r>
          <a:endParaRPr lang="tr-TR" sz="280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591422B9-7C5B-4426-AB0F-0260696D8E6B}" type="presOf" srcId="{34C4AD43-3C4B-4300-8815-91E35C17B39D}" destId="{D721A3FF-AD95-4F9D-8B33-D555A27EEE16}" srcOrd="0" destOrd="0" presId="urn:microsoft.com/office/officeart/2005/8/layout/hierarchy4"/>
    <dgm:cxn modelId="{E3AABA72-830C-41EC-BF45-97B4FE67324C}"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90D55EEB-E2D8-4322-9123-3CE31827B2E7}" type="presParOf" srcId="{8533B341-B5F0-484D-AE16-DE30903B9E7D}" destId="{04565439-701C-40D9-AC73-543FC1B6057C}" srcOrd="0" destOrd="0" presId="urn:microsoft.com/office/officeart/2005/8/layout/hierarchy4"/>
    <dgm:cxn modelId="{7F6D215E-DE94-4FB8-BF5D-D8A1F403EE9F}" type="presParOf" srcId="{04565439-701C-40D9-AC73-543FC1B6057C}" destId="{D721A3FF-AD95-4F9D-8B33-D555A27EEE16}" srcOrd="0" destOrd="0" presId="urn:microsoft.com/office/officeart/2005/8/layout/hierarchy4"/>
    <dgm:cxn modelId="{5B256664-3946-459B-9B95-571D91A05BB3}"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endParaRPr lang="tr-TR" sz="2800" b="1" u="sng" dirty="0" smtClean="0"/>
        </a:p>
        <a:p>
          <a:pPr algn="just"/>
          <a:r>
            <a:rPr lang="tr-TR" sz="2800" dirty="0" smtClean="0"/>
            <a:t>1. İl Okul Sütü Komisyonları kontrolünde gelen okul sütlerini irsaliye ve/veya tutanaklarla </a:t>
          </a:r>
          <a:r>
            <a:rPr lang="tr-TR" sz="2800" dirty="0" smtClean="0">
              <a:hlinkClick xmlns:r="http://schemas.openxmlformats.org/officeDocument/2006/relationships" r:id="rId1" action="ppaction://hlinkfile"/>
            </a:rPr>
            <a:t>(Ek- 6 ) </a:t>
          </a:r>
          <a:r>
            <a:rPr lang="tr-TR" sz="2800" dirty="0" smtClean="0"/>
            <a:t>Teknik Şartnameye göre teslim almak,</a:t>
          </a:r>
        </a:p>
        <a:p>
          <a:pPr algn="just"/>
          <a:r>
            <a:rPr lang="tr-TR" sz="2800" dirty="0" smtClean="0"/>
            <a:t>2. Okul sütleri teslim alınmadan  ve öğrencilere dağıtılmadan önce Teknik Şartnameye göre  fiziksel kontrolleri yapmak:</a:t>
          </a:r>
        </a:p>
        <a:p>
          <a:pPr algn="l"/>
          <a:endParaRPr lang="tr-TR" sz="2800" dirty="0" smtClean="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BDFE693C-B64E-4523-AB37-9FD820256443}" type="presOf" srcId="{34C4AD43-3C4B-4300-8815-91E35C17B39D}" destId="{D721A3FF-AD95-4F9D-8B33-D555A27EEE16}" srcOrd="0" destOrd="0" presId="urn:microsoft.com/office/officeart/2005/8/layout/hierarchy4"/>
    <dgm:cxn modelId="{C9ED5131-4466-4807-8798-61884ADF70F6}"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023C8E6C-F830-4879-B941-67FBE7279252}" type="presParOf" srcId="{8533B341-B5F0-484D-AE16-DE30903B9E7D}" destId="{04565439-701C-40D9-AC73-543FC1B6057C}" srcOrd="0" destOrd="0" presId="urn:microsoft.com/office/officeart/2005/8/layout/hierarchy4"/>
    <dgm:cxn modelId="{3B6027C9-4944-4FB3-A30A-7B38EA3D0DAE}" type="presParOf" srcId="{04565439-701C-40D9-AC73-543FC1B6057C}" destId="{D721A3FF-AD95-4F9D-8B33-D555A27EEE16}" srcOrd="0" destOrd="0" presId="urn:microsoft.com/office/officeart/2005/8/layout/hierarchy4"/>
    <dgm:cxn modelId="{3E7D47D5-6D33-4B7E-A7E0-9A777DB5F5AA}"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endParaRPr lang="tr-TR" sz="2800" b="1" u="sng" dirty="0" smtClean="0"/>
        </a:p>
        <a:p>
          <a:pPr algn="just"/>
          <a:r>
            <a:rPr lang="tr-TR" sz="2800" b="0" u="none" dirty="0" smtClean="0"/>
            <a:t>Teknik Şartnameye göre;</a:t>
          </a:r>
        </a:p>
        <a:p>
          <a:pPr algn="just"/>
          <a:r>
            <a:rPr lang="tr-TR" sz="2800" dirty="0" smtClean="0"/>
            <a:t>•  Birim ambalajlarda akma ve/veya sızma görülmeyecektir.</a:t>
          </a:r>
        </a:p>
        <a:p>
          <a:pPr algn="just"/>
          <a:r>
            <a:rPr lang="tr-TR" sz="2800" dirty="0" smtClean="0"/>
            <a:t>•  Birim ambalajlar, kapatılmış olacaktır.</a:t>
          </a:r>
        </a:p>
        <a:p>
          <a:pPr algn="just"/>
          <a:r>
            <a:rPr lang="tr-TR" sz="2800" dirty="0" smtClean="0"/>
            <a:t>• Birim ambalajlar, delinmiş ve/veya yırtılmış olmayacaktır.</a:t>
          </a:r>
        </a:p>
        <a:p>
          <a:pPr algn="just"/>
          <a:r>
            <a:rPr lang="tr-TR" sz="2800" dirty="0" smtClean="0"/>
            <a:t>• Birim ambalajlar, </a:t>
          </a:r>
          <a:r>
            <a:rPr lang="tr-TR" sz="2800" dirty="0" err="1" smtClean="0"/>
            <a:t>bombaj</a:t>
          </a:r>
          <a:r>
            <a:rPr lang="tr-TR" sz="2800" dirty="0" smtClean="0"/>
            <a:t> yapmış olmayacaktır.</a:t>
          </a:r>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D51D43A4-16E1-4426-88E4-96F1F63F32CA}"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23E38489-02B2-45FF-AF8D-52C97B5D5406}" type="presOf" srcId="{34C4AD43-3C4B-4300-8815-91E35C17B39D}" destId="{D721A3FF-AD95-4F9D-8B33-D555A27EEE16}" srcOrd="0" destOrd="0" presId="urn:microsoft.com/office/officeart/2005/8/layout/hierarchy4"/>
    <dgm:cxn modelId="{ED803185-1766-47B8-B4E0-7CA065664912}" type="presParOf" srcId="{8533B341-B5F0-484D-AE16-DE30903B9E7D}" destId="{04565439-701C-40D9-AC73-543FC1B6057C}" srcOrd="0" destOrd="0" presId="urn:microsoft.com/office/officeart/2005/8/layout/hierarchy4"/>
    <dgm:cxn modelId="{460E8A84-1229-46F3-AEA4-E6EAFDA00AE8}" type="presParOf" srcId="{04565439-701C-40D9-AC73-543FC1B6057C}" destId="{D721A3FF-AD95-4F9D-8B33-D555A27EEE16}" srcOrd="0" destOrd="0" presId="urn:microsoft.com/office/officeart/2005/8/layout/hierarchy4"/>
    <dgm:cxn modelId="{BF8A2E5B-0143-47D8-907B-B154B0A11703}"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endParaRPr lang="tr-TR" sz="2800" b="1" u="sng" dirty="0" smtClean="0"/>
        </a:p>
        <a:p>
          <a:pPr algn="just"/>
          <a:r>
            <a:rPr lang="tr-TR" sz="2800" dirty="0" smtClean="0"/>
            <a:t>3. Yüklenicilerin teslim etmek üzere getirdikleri okul sütlerinin istiflenmesine refakat etmek,</a:t>
          </a:r>
        </a:p>
        <a:p>
          <a:pPr algn="just"/>
          <a:r>
            <a:rPr lang="tr-TR" sz="2800" dirty="0" smtClean="0"/>
            <a:t>4. Okul sütlerini ulaşım, hava koşulları ve diğer sebepler dikkate alınarak 6 günden fazla miktarlarda da teslim almak</a:t>
          </a:r>
          <a:r>
            <a:rPr lang="tr-TR" sz="2400" dirty="0" smtClean="0"/>
            <a:t>,</a:t>
          </a:r>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DD94541D-1B6A-46B9-B424-FC48A4C931CF}" type="presOf" srcId="{9ADB27D7-C7D3-4524-B311-F1AC0AD88C12}" destId="{8533B341-B5F0-484D-AE16-DE30903B9E7D}" srcOrd="0" destOrd="0" presId="urn:microsoft.com/office/officeart/2005/8/layout/hierarchy4"/>
    <dgm:cxn modelId="{C9822A44-0A68-4518-9065-BAD8E96ABFC9}"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0B57E3A6-6A99-47E2-BAB7-99E2D360D3A9}" type="presParOf" srcId="{8533B341-B5F0-484D-AE16-DE30903B9E7D}" destId="{04565439-701C-40D9-AC73-543FC1B6057C}" srcOrd="0" destOrd="0" presId="urn:microsoft.com/office/officeart/2005/8/layout/hierarchy4"/>
    <dgm:cxn modelId="{CF09F655-D9CC-4B0C-AA71-318A6E538342}" type="presParOf" srcId="{04565439-701C-40D9-AC73-543FC1B6057C}" destId="{D721A3FF-AD95-4F9D-8B33-D555A27EEE16}" srcOrd="0" destOrd="0" presId="urn:microsoft.com/office/officeart/2005/8/layout/hierarchy4"/>
    <dgm:cxn modelId="{3CB25D63-7A48-45E8-8368-D6A3ED460F88}"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endParaRPr lang="tr-TR" sz="2800" b="1" u="sng" dirty="0" smtClean="0"/>
        </a:p>
        <a:p>
          <a:pPr algn="just"/>
          <a:r>
            <a:rPr lang="tr-TR" sz="2800" dirty="0" smtClean="0"/>
            <a:t>5. Teslim alınan okul sütlerinin her bir partisinin farklı kolilerinden toplam 5 adet açılmamış okul sütü kutusunu numune almak, tüketimi takip eden 72 saat süresince saklamak. Bu süre sonunda analiz gerektirmeyen durumlarda numuneleri program kapsamında dağıtmak. (Okul Müdürlüklerince alınan numuneler okul icmallerine dahil edilecektir.)</a:t>
          </a:r>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99FB8A4E-8505-4A61-9AAE-F7239B40DBD3}" type="presOf" srcId="{9ADB27D7-C7D3-4524-B311-F1AC0AD88C12}" destId="{8533B341-B5F0-484D-AE16-DE30903B9E7D}" srcOrd="0" destOrd="0" presId="urn:microsoft.com/office/officeart/2005/8/layout/hierarchy4"/>
    <dgm:cxn modelId="{D2871DF8-1C14-4BF2-B0E8-853759231136}"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BD7DD582-4D82-4D88-BBEA-298FF24D167A}" type="presParOf" srcId="{8533B341-B5F0-484D-AE16-DE30903B9E7D}" destId="{04565439-701C-40D9-AC73-543FC1B6057C}" srcOrd="0" destOrd="0" presId="urn:microsoft.com/office/officeart/2005/8/layout/hierarchy4"/>
    <dgm:cxn modelId="{2FB1BBB2-08EF-452D-84B9-9AC11E57259F}" type="presParOf" srcId="{04565439-701C-40D9-AC73-543FC1B6057C}" destId="{D721A3FF-AD95-4F9D-8B33-D555A27EEE16}" srcOrd="0" destOrd="0" presId="urn:microsoft.com/office/officeart/2005/8/layout/hierarchy4"/>
    <dgm:cxn modelId="{F8C4DFC3-F454-42E7-A3DB-3548E2EAA16D}"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endParaRPr lang="tr-TR" sz="2800" b="1" u="sng" dirty="0" smtClean="0"/>
        </a:p>
        <a:p>
          <a:pPr algn="just"/>
          <a:r>
            <a:rPr lang="tr-TR" sz="2800" u="none" dirty="0" smtClean="0"/>
            <a:t>6. Okul sütlerinin öğrencilere dağıtımından önce kontrolleri yapmak,</a:t>
          </a:r>
        </a:p>
        <a:p>
          <a:pPr algn="just"/>
          <a:r>
            <a:rPr lang="tr-TR" sz="2800" u="none" dirty="0" smtClean="0"/>
            <a:t>7. Okul sütlerinden kaynaklandığı düşünülen  şikayetleri; en hızlı şekilde İl Okul Sütü Komisyonuna (İl/İlçe Milli Eğitim Müdürlükleri aracılığıyla) bildirmek,</a:t>
          </a:r>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69AB4BC5-9051-46BE-8A74-2BFD5CE610C9}" type="presOf" srcId="{9ADB27D7-C7D3-4524-B311-F1AC0AD88C12}" destId="{8533B341-B5F0-484D-AE16-DE30903B9E7D}" srcOrd="0" destOrd="0" presId="urn:microsoft.com/office/officeart/2005/8/layout/hierarchy4"/>
    <dgm:cxn modelId="{633E5431-F6BF-4477-9726-B061AC7B8D3A}"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BFB265E7-B0BE-4E59-A530-138768B4E1C0}" type="presParOf" srcId="{8533B341-B5F0-484D-AE16-DE30903B9E7D}" destId="{04565439-701C-40D9-AC73-543FC1B6057C}" srcOrd="0" destOrd="0" presId="urn:microsoft.com/office/officeart/2005/8/layout/hierarchy4"/>
    <dgm:cxn modelId="{7390348C-9A3B-4C8D-94C0-57C91945BDD3}" type="presParOf" srcId="{04565439-701C-40D9-AC73-543FC1B6057C}" destId="{D721A3FF-AD95-4F9D-8B33-D555A27EEE16}" srcOrd="0" destOrd="0" presId="urn:microsoft.com/office/officeart/2005/8/layout/hierarchy4"/>
    <dgm:cxn modelId="{8F99831A-5B30-4DF9-A019-BC35D9A74C71}"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a:solidFill>
          <a:schemeClr val="accent1"/>
        </a:solidFill>
      </dgm:spPr>
      <dgm:t>
        <a:bodyPr/>
        <a:lstStyle/>
        <a:p>
          <a:pPr algn="just"/>
          <a:r>
            <a:rPr lang="tr-TR" sz="2400" dirty="0" smtClean="0"/>
            <a:t>Okul Sütü Programı Uygulama Esasları Hakkındaki 10.07.2015 Tarih ve </a:t>
          </a:r>
          <a:r>
            <a:rPr lang="tr-TR" sz="2400" b="0" i="0" dirty="0" smtClean="0"/>
            <a:t>29412</a:t>
          </a:r>
          <a:r>
            <a:rPr lang="tr-TR" sz="2400" dirty="0" smtClean="0"/>
            <a:t> sayılı Resmi Gazetede Yayımlanan </a:t>
          </a:r>
          <a:r>
            <a:rPr lang="tr-TR" sz="2400" b="1" dirty="0" smtClean="0">
              <a:hlinkClick xmlns:r="http://schemas.openxmlformats.org/officeDocument/2006/relationships" r:id="rId1" action="ppaction://hlinkfile"/>
            </a:rPr>
            <a:t>2015/7837 Sayılı Bakanlar Kurulu Kararı</a:t>
          </a:r>
          <a:r>
            <a:rPr lang="tr-TR" sz="2400" b="1" dirty="0" smtClean="0"/>
            <a:t> </a:t>
          </a:r>
          <a:r>
            <a:rPr lang="tr-TR" sz="2400" dirty="0" smtClean="0"/>
            <a:t>doğrultusunda uygulanacaktır.  </a:t>
          </a:r>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450" custLinFactNeighborY="572">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601A0E0D-FCC1-4141-BE71-5AD6B89A61B5}" type="presOf" srcId="{34C4AD43-3C4B-4300-8815-91E35C17B39D}" destId="{D721A3FF-AD95-4F9D-8B33-D555A27EEE16}" srcOrd="0" destOrd="0" presId="urn:microsoft.com/office/officeart/2005/8/layout/hierarchy4"/>
    <dgm:cxn modelId="{89979566-A88E-4BB7-99EF-77C7B53BBEF5}"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871204B0-F202-47C9-956F-45B789F6F2F9}" type="presParOf" srcId="{8533B341-B5F0-484D-AE16-DE30903B9E7D}" destId="{04565439-701C-40D9-AC73-543FC1B6057C}" srcOrd="0" destOrd="0" presId="urn:microsoft.com/office/officeart/2005/8/layout/hierarchy4"/>
    <dgm:cxn modelId="{3CA7C1DB-82C4-4560-8C72-794614D8745B}" type="presParOf" srcId="{04565439-701C-40D9-AC73-543FC1B6057C}" destId="{D721A3FF-AD95-4F9D-8B33-D555A27EEE16}" srcOrd="0" destOrd="0" presId="urn:microsoft.com/office/officeart/2005/8/layout/hierarchy4"/>
    <dgm:cxn modelId="{2C81EFBF-DE86-4CE3-A84E-5258C5F88A70}"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l"/>
          <a:endParaRPr lang="tr-TR" sz="2800" u="none" dirty="0" smtClean="0"/>
        </a:p>
        <a:p>
          <a:pPr algn="just"/>
          <a:r>
            <a:rPr lang="tr-TR" sz="2800" u="none" dirty="0" smtClean="0"/>
            <a:t>8. Numunelerin analizi gereken durumlarda; İl Okul Sütü Komisyonu talimatıyla İl/İlçe Gıda, Tarım ve Hayvancılık Müdürlüğü aracılığıyla numunelerin analize gönderilmesini sağlamak </a:t>
          </a:r>
          <a:r>
            <a:rPr lang="tr-TR" sz="2800" i="1" u="none" dirty="0" smtClean="0"/>
            <a:t>(Okul İdareleri analiz için numune göndermeyecektir),</a:t>
          </a:r>
          <a:endParaRPr lang="tr-TR" sz="2800" i="1" u="none"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742B2260-E153-4D53-A46E-34DE9F9F87DF}" type="presOf" srcId="{9ADB27D7-C7D3-4524-B311-F1AC0AD88C12}" destId="{8533B341-B5F0-484D-AE16-DE30903B9E7D}" srcOrd="0" destOrd="0" presId="urn:microsoft.com/office/officeart/2005/8/layout/hierarchy4"/>
    <dgm:cxn modelId="{14C232CA-57E4-4A9B-B399-E19F5D4F4D67}"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97F50770-6D4A-4A7E-84B7-6B75ADB54766}" type="presParOf" srcId="{8533B341-B5F0-484D-AE16-DE30903B9E7D}" destId="{04565439-701C-40D9-AC73-543FC1B6057C}" srcOrd="0" destOrd="0" presId="urn:microsoft.com/office/officeart/2005/8/layout/hierarchy4"/>
    <dgm:cxn modelId="{9A552CDF-4603-4B7A-8A60-073E97927971}" type="presParOf" srcId="{04565439-701C-40D9-AC73-543FC1B6057C}" destId="{D721A3FF-AD95-4F9D-8B33-D555A27EEE16}" srcOrd="0" destOrd="0" presId="urn:microsoft.com/office/officeart/2005/8/layout/hierarchy4"/>
    <dgm:cxn modelId="{2C23B466-96D4-40F8-8EE0-48D47BD36786}"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endParaRPr lang="tr-TR" sz="2800" b="1" u="sng" dirty="0" smtClean="0"/>
        </a:p>
        <a:p>
          <a:pPr algn="just"/>
          <a:r>
            <a:rPr lang="tr-TR" sz="2800" u="none" dirty="0" smtClean="0"/>
            <a:t>9. Analiz sonuçlanıncaya kadar analize konu üretim partisi sütlerin dağıtımını durdurarak, diğer üretim partilerinin dağıtımına devam etmek,</a:t>
          </a:r>
        </a:p>
        <a:p>
          <a:pPr algn="just"/>
          <a:r>
            <a:rPr lang="tr-TR" sz="2800" u="none" dirty="0" smtClean="0"/>
            <a:t>10. Analiz sonuçları uygun olmayan okul sütlerinin dağıtımını durdurarak İl Okul Sütü Komisyonunun talimatına göre işlem yapmaktır.</a:t>
          </a:r>
          <a:endParaRPr lang="tr-TR" sz="2800" u="none"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749" custLinFactNeighborY="-1449">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CFDB22F1-C9AB-417F-89E1-47FE3577AE40}" type="presOf" srcId="{34C4AD43-3C4B-4300-8815-91E35C17B39D}" destId="{D721A3FF-AD95-4F9D-8B33-D555A27EEE16}" srcOrd="0" destOrd="0" presId="urn:microsoft.com/office/officeart/2005/8/layout/hierarchy4"/>
    <dgm:cxn modelId="{87846D7C-B9EE-4258-97D4-C6C25F5E1104}"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A10B4476-70E5-4FC1-AEB9-C8A3515514A8}" type="presParOf" srcId="{8533B341-B5F0-484D-AE16-DE30903B9E7D}" destId="{04565439-701C-40D9-AC73-543FC1B6057C}" srcOrd="0" destOrd="0" presId="urn:microsoft.com/office/officeart/2005/8/layout/hierarchy4"/>
    <dgm:cxn modelId="{D2C04921-EF0D-4B01-8167-76CDC5909957}" type="presParOf" srcId="{04565439-701C-40D9-AC73-543FC1B6057C}" destId="{D721A3FF-AD95-4F9D-8B33-D555A27EEE16}" srcOrd="0" destOrd="0" presId="urn:microsoft.com/office/officeart/2005/8/layout/hierarchy4"/>
    <dgm:cxn modelId="{6B404782-DFC7-45FE-974E-5114659C5039}"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endParaRPr lang="tr-TR" sz="2800" b="1" u="sng" dirty="0" smtClean="0">
            <a:solidFill>
              <a:schemeClr val="bg1"/>
            </a:solidFill>
          </a:endParaRPr>
        </a:p>
        <a:p>
          <a:pPr algn="l"/>
          <a:r>
            <a:rPr lang="tr-TR" sz="2800" dirty="0" smtClean="0"/>
            <a:t>1. İl Okul Sütü Komisyonunun sekretaryasını yürütmek,</a:t>
          </a:r>
        </a:p>
        <a:p>
          <a:pPr algn="l"/>
          <a:r>
            <a:rPr lang="tr-TR" sz="2800" dirty="0" smtClean="0"/>
            <a:t>2. Okul sütünün okullara ulaştırılmasının kontrolünü, uygun şartlarda korunmasını ve tüketimlerini sağlamak,</a:t>
          </a:r>
        </a:p>
        <a:p>
          <a:pPr algn="l"/>
          <a:r>
            <a:rPr lang="tr-TR" sz="2800" dirty="0" smtClean="0"/>
            <a:t>3. İlçe Millî Eğitim Müdürleri ve süt dağıtılacak okul müdürlerine eğitim verilmesini sağlamak</a:t>
          </a:r>
          <a:r>
            <a:rPr lang="tr-TR" sz="2400" dirty="0" smtClean="0"/>
            <a:t>,</a:t>
          </a:r>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A8F9610C-929E-4C82-AC9A-2F555DD99FF0}" type="presOf" srcId="{9ADB27D7-C7D3-4524-B311-F1AC0AD88C12}" destId="{8533B341-B5F0-484D-AE16-DE30903B9E7D}" srcOrd="0" destOrd="0" presId="urn:microsoft.com/office/officeart/2005/8/layout/hierarchy4"/>
    <dgm:cxn modelId="{CDE216A2-ED4C-40CB-897D-10EAF5A951FD}"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383A84D5-49E9-4E57-9780-1A6ACAE1F317}" type="presParOf" srcId="{8533B341-B5F0-484D-AE16-DE30903B9E7D}" destId="{04565439-701C-40D9-AC73-543FC1B6057C}" srcOrd="0" destOrd="0" presId="urn:microsoft.com/office/officeart/2005/8/layout/hierarchy4"/>
    <dgm:cxn modelId="{3AAB9571-F64B-40A5-B5A4-9962A50FDB2A}" type="presParOf" srcId="{04565439-701C-40D9-AC73-543FC1B6057C}" destId="{D721A3FF-AD95-4F9D-8B33-D555A27EEE16}" srcOrd="0" destOrd="0" presId="urn:microsoft.com/office/officeart/2005/8/layout/hierarchy4"/>
    <dgm:cxn modelId="{2276034A-E869-4501-ADC9-F55ECBB5DFB8}"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endParaRPr lang="tr-TR" sz="2800" dirty="0" smtClean="0"/>
        </a:p>
        <a:p>
          <a:pPr algn="just"/>
          <a:r>
            <a:rPr lang="tr-TR" sz="2800" dirty="0" smtClean="0"/>
            <a:t>4. Okul Sütü Modülü üzerinden alınacak , İl Okul Sütü Komisyonunca aylık olarak  düzenlenecek valilik onaylı Mal Muayene ve Kabul Komisyonu Raporunu </a:t>
          </a:r>
          <a:r>
            <a:rPr lang="tr-TR" sz="2800" dirty="0" smtClean="0">
              <a:hlinkClick xmlns:r="http://schemas.openxmlformats.org/officeDocument/2006/relationships" r:id="rId1" action="ppaction://hlinkfile"/>
            </a:rPr>
            <a:t>(Ek-1)</a:t>
          </a:r>
          <a:r>
            <a:rPr lang="tr-TR" sz="2800" dirty="0" smtClean="0"/>
            <a:t> ,  takip eden ayın beşinci işgününe kadar yükleniciye bildirmek,</a:t>
          </a:r>
        </a:p>
        <a:p>
          <a:pPr algn="just"/>
          <a:r>
            <a:rPr lang="tr-TR" sz="2800" dirty="0" smtClean="0"/>
            <a:t>5. Yüklenicilerin itirazını, 4734 sayılı Kamu İhale Kanunu ve ilgili mevzuatına göre değerlendirerek mutabakat sağlamak,</a:t>
          </a:r>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F9F19BA8-A0A3-47B9-BE9B-851AE92346F3}" type="presOf" srcId="{9ADB27D7-C7D3-4524-B311-F1AC0AD88C12}" destId="{8533B341-B5F0-484D-AE16-DE30903B9E7D}" srcOrd="0" destOrd="0" presId="urn:microsoft.com/office/officeart/2005/8/layout/hierarchy4"/>
    <dgm:cxn modelId="{19E53F88-0F9A-4D0D-B7A9-D3D8FF89F0B9}"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D4C6AE52-64EF-423E-9FE1-D2AFC5F379C5}" type="presParOf" srcId="{8533B341-B5F0-484D-AE16-DE30903B9E7D}" destId="{04565439-701C-40D9-AC73-543FC1B6057C}" srcOrd="0" destOrd="0" presId="urn:microsoft.com/office/officeart/2005/8/layout/hierarchy4"/>
    <dgm:cxn modelId="{FBE13420-EA49-4D98-9742-A08D404AF758}" type="presParOf" srcId="{04565439-701C-40D9-AC73-543FC1B6057C}" destId="{D721A3FF-AD95-4F9D-8B33-D555A27EEE16}" srcOrd="0" destOrd="0" presId="urn:microsoft.com/office/officeart/2005/8/layout/hierarchy4"/>
    <dgm:cxn modelId="{5EDFBB5A-2E8A-40DF-9C96-E2FD06BEF36F}"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dirty="0" smtClean="0"/>
            <a:t>6. İtiraz konusu kesinleşen Mal Muayene ve Kabul Komisyonu raporunu en kısa sürede Gıda, Tarım ve Hayvancılık Bakanlığına göndermek,</a:t>
          </a:r>
        </a:p>
        <a:p>
          <a:pPr algn="just"/>
          <a:r>
            <a:rPr lang="tr-TR" sz="2800" dirty="0" smtClean="0"/>
            <a:t>7. Programla ilgili eğitim çalışmalarını koordine etmek ve bu çalışmalarda görev almak,</a:t>
          </a:r>
        </a:p>
        <a:p>
          <a:pPr algn="just"/>
          <a:r>
            <a:rPr lang="tr-TR" sz="2800" dirty="0" smtClean="0"/>
            <a:t>8. Program süresince öğrenci gelişimlerine yönelik çalışmalarda Halk Sağlığı Müdürlüğü ile koordinasyon içerisinde çalışmaktır. </a:t>
          </a:r>
          <a:endParaRPr lang="tr-TR" sz="2800"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338">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4C59CDF9-275F-4DDE-88AA-B62CC39E0A86}" type="presOf" srcId="{9ADB27D7-C7D3-4524-B311-F1AC0AD88C12}" destId="{8533B341-B5F0-484D-AE16-DE30903B9E7D}" srcOrd="0" destOrd="0" presId="urn:microsoft.com/office/officeart/2005/8/layout/hierarchy4"/>
    <dgm:cxn modelId="{E3068245-DF4B-4C87-9151-8414E51F3E79}"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5683C8E6-2524-41A3-BDD7-8298501DF77D}" type="presParOf" srcId="{8533B341-B5F0-484D-AE16-DE30903B9E7D}" destId="{04565439-701C-40D9-AC73-543FC1B6057C}" srcOrd="0" destOrd="0" presId="urn:microsoft.com/office/officeart/2005/8/layout/hierarchy4"/>
    <dgm:cxn modelId="{F26EEDE7-E927-4CB8-91DC-5E5D7B7B0A94}" type="presParOf" srcId="{04565439-701C-40D9-AC73-543FC1B6057C}" destId="{D721A3FF-AD95-4F9D-8B33-D555A27EEE16}" srcOrd="0" destOrd="0" presId="urn:microsoft.com/office/officeart/2005/8/layout/hierarchy4"/>
    <dgm:cxn modelId="{26B104AC-A2E9-4A61-A3EA-DE5EFEBE547F}"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dirty="0" smtClean="0"/>
            <a:t>6. İtiraz konusu kesinleşen Mal Muayene ve Kabul Komisyonu raporunu en kısa sürede Gıda, Tarım ve Hayvancılık Bakanlığına göndermek,</a:t>
          </a:r>
        </a:p>
        <a:p>
          <a:pPr algn="just"/>
          <a:r>
            <a:rPr lang="tr-TR" sz="2800" dirty="0" smtClean="0"/>
            <a:t>7. Programla ilgili eğitim çalışmalarını koordine etmek ve bu çalışmalarda görev almak,</a:t>
          </a:r>
        </a:p>
        <a:p>
          <a:pPr algn="just"/>
          <a:r>
            <a:rPr lang="tr-TR" sz="2800" dirty="0" smtClean="0"/>
            <a:t>8. Program süresince öğrenci gelişimlerine yönelik çalışmalarda Halk Sağlığı Müdürlüğü ile koordinasyon içerisinde çalışmaktır. </a:t>
          </a:r>
          <a:endParaRPr lang="tr-TR" sz="2800"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338">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083DA1A0-1576-46D1-AF09-433897D79446}"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709B2756-D514-4775-8C45-91962F64BA44}" type="presOf" srcId="{34C4AD43-3C4B-4300-8815-91E35C17B39D}" destId="{D721A3FF-AD95-4F9D-8B33-D555A27EEE16}" srcOrd="0" destOrd="0" presId="urn:microsoft.com/office/officeart/2005/8/layout/hierarchy4"/>
    <dgm:cxn modelId="{C8D6D7D6-9213-4AEC-A09A-39B484744AD5}" type="presParOf" srcId="{8533B341-B5F0-484D-AE16-DE30903B9E7D}" destId="{04565439-701C-40D9-AC73-543FC1B6057C}" srcOrd="0" destOrd="0" presId="urn:microsoft.com/office/officeart/2005/8/layout/hierarchy4"/>
    <dgm:cxn modelId="{FE808ADC-4247-4BB7-AC87-2C8442C30B32}" type="presParOf" srcId="{04565439-701C-40D9-AC73-543FC1B6057C}" destId="{D721A3FF-AD95-4F9D-8B33-D555A27EEE16}" srcOrd="0" destOrd="0" presId="urn:microsoft.com/office/officeart/2005/8/layout/hierarchy4"/>
    <dgm:cxn modelId="{E3B001A5-02C8-4687-8B57-8CDC18F2C98D}"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dirty="0" smtClean="0"/>
            <a:t>1. Programın okullarda uygulanmasının takip ve kontrolünü yapmak,</a:t>
          </a:r>
        </a:p>
        <a:p>
          <a:pPr algn="just"/>
          <a:r>
            <a:rPr lang="tr-TR" sz="2800" dirty="0" smtClean="0"/>
            <a:t>2. Aylık İlçe İcmalini </a:t>
          </a:r>
          <a:r>
            <a:rPr lang="tr-TR" sz="2800" u="none" dirty="0" smtClean="0">
              <a:hlinkClick xmlns:r="http://schemas.openxmlformats.org/officeDocument/2006/relationships" r:id="rId1" action="ppaction://hlinkfile"/>
            </a:rPr>
            <a:t>(Ek-2) </a:t>
          </a:r>
          <a:r>
            <a:rPr lang="tr-TR" sz="2800" dirty="0" smtClean="0"/>
            <a:t>İl Millî Eğitim Müdürlüğüne göndermek,</a:t>
          </a:r>
        </a:p>
        <a:p>
          <a:pPr algn="just"/>
          <a:r>
            <a:rPr lang="tr-TR" sz="2800" dirty="0" smtClean="0"/>
            <a:t>3. İlçelerde, programla ilgili eğitim çalışmalarını koordine etmek ve görev almaktır. </a:t>
          </a:r>
          <a:endParaRPr lang="tr-TR" sz="280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50AC78B3-ABE6-455B-B06D-8613A514A99B}"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B7372A8C-4AAA-4067-8EDB-E393E78F27C5}" type="presOf" srcId="{34C4AD43-3C4B-4300-8815-91E35C17B39D}" destId="{D721A3FF-AD95-4F9D-8B33-D555A27EEE16}" srcOrd="0" destOrd="0" presId="urn:microsoft.com/office/officeart/2005/8/layout/hierarchy4"/>
    <dgm:cxn modelId="{F7F206D4-A90C-4226-A657-E293F6395243}" type="presParOf" srcId="{8533B341-B5F0-484D-AE16-DE30903B9E7D}" destId="{04565439-701C-40D9-AC73-543FC1B6057C}" srcOrd="0" destOrd="0" presId="urn:microsoft.com/office/officeart/2005/8/layout/hierarchy4"/>
    <dgm:cxn modelId="{269F64C3-7225-48F6-A683-6632FA7B17F2}" type="presParOf" srcId="{04565439-701C-40D9-AC73-543FC1B6057C}" destId="{D721A3FF-AD95-4F9D-8B33-D555A27EEE16}" srcOrd="0" destOrd="0" presId="urn:microsoft.com/office/officeart/2005/8/layout/hierarchy4"/>
    <dgm:cxn modelId="{BFFD3049-583C-46F4-95BA-B153DA4E0C14}"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endParaRPr lang="tr-TR" sz="2800" b="1" u="sng" dirty="0" smtClean="0">
            <a:solidFill>
              <a:schemeClr val="bg1"/>
            </a:solidFill>
          </a:endParaRPr>
        </a:p>
        <a:p>
          <a:pPr algn="just"/>
          <a:r>
            <a:rPr lang="tr-TR" sz="2800" dirty="0" smtClean="0"/>
            <a:t>1. Okul Sütü Kabul Komisyonunu oluşturmak,</a:t>
          </a:r>
        </a:p>
        <a:p>
          <a:pPr algn="just"/>
          <a:r>
            <a:rPr lang="tr-TR" sz="2800" dirty="0" smtClean="0"/>
            <a:t>2.Öğretmen ve öğrencilere program konusunda eğitim verilmesini ve hazırlanan eğitim materyallerinin öğrencilere sunulmasını sağlamak,</a:t>
          </a:r>
        </a:p>
        <a:p>
          <a:pPr algn="just"/>
          <a:r>
            <a:rPr lang="tr-TR" sz="2800" dirty="0" smtClean="0"/>
            <a:t>  </a:t>
          </a:r>
          <a:endParaRPr lang="tr-TR" sz="280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870BED0A-5241-4CB4-82F6-94807652136C}" type="presOf" srcId="{34C4AD43-3C4B-4300-8815-91E35C17B39D}" destId="{D721A3FF-AD95-4F9D-8B33-D555A27EEE16}" srcOrd="0" destOrd="0" presId="urn:microsoft.com/office/officeart/2005/8/layout/hierarchy4"/>
    <dgm:cxn modelId="{0B343D1E-59B5-4EB4-9379-64AC694D452F}"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A5E051D0-A45C-4779-B0A7-804AB0590DE8}" type="presParOf" srcId="{8533B341-B5F0-484D-AE16-DE30903B9E7D}" destId="{04565439-701C-40D9-AC73-543FC1B6057C}" srcOrd="0" destOrd="0" presId="urn:microsoft.com/office/officeart/2005/8/layout/hierarchy4"/>
    <dgm:cxn modelId="{2D644CCA-9B26-4C39-A52B-8A4F3E133B1D}" type="presParOf" srcId="{04565439-701C-40D9-AC73-543FC1B6057C}" destId="{D721A3FF-AD95-4F9D-8B33-D555A27EEE16}" srcOrd="0" destOrd="0" presId="urn:microsoft.com/office/officeart/2005/8/layout/hierarchy4"/>
    <dgm:cxn modelId="{3CBEF314-8545-4074-BEAA-7CE9A4DB2A9A}"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endParaRPr lang="tr-TR" sz="2800" dirty="0" smtClean="0"/>
        </a:p>
        <a:p>
          <a:pPr algn="just"/>
          <a:endParaRPr lang="tr-TR" sz="2800" dirty="0" smtClean="0"/>
        </a:p>
        <a:p>
          <a:pPr algn="just"/>
          <a:r>
            <a:rPr lang="tr-TR" sz="2800" dirty="0" smtClean="0"/>
            <a:t>3. Program hakkında velileri bilgilendirmek, süt dağıtımı öncesinde Okul Sütü Dağıtımı İzin Formunun </a:t>
          </a:r>
          <a:r>
            <a:rPr lang="tr-TR" sz="2800" dirty="0" smtClean="0">
              <a:hlinkClick xmlns:r="http://schemas.openxmlformats.org/officeDocument/2006/relationships" r:id="rId1" action="ppaction://hlinkfile"/>
            </a:rPr>
            <a:t>(Ek-3) </a:t>
          </a:r>
          <a:r>
            <a:rPr lang="tr-TR" sz="2800" dirty="0" smtClean="0"/>
            <a:t>veliler tarafından doldurularak Okul Sütü Modülüne işlenmesini sağlamak, </a:t>
          </a:r>
        </a:p>
        <a:p>
          <a:pPr algn="just"/>
          <a:r>
            <a:rPr lang="tr-TR" sz="2800" dirty="0" smtClean="0"/>
            <a:t>4. Okulda süt içim zamanını belirlemek, öğretmen kontrolünde içilmesini sağlamak,</a:t>
          </a:r>
        </a:p>
        <a:p>
          <a:pPr algn="just"/>
          <a:endParaRPr lang="tr-TR" sz="2800" dirty="0" smtClean="0"/>
        </a:p>
        <a:p>
          <a:pPr algn="just"/>
          <a:endParaRPr lang="tr-TR" sz="2800" i="1" dirty="0" smtClean="0">
            <a:solidFill>
              <a:srgbClr val="FF0000"/>
            </a:solidFill>
          </a:endParaRPr>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7C7E1275-6756-45D7-B8DE-27DE4DC52203}"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3992389A-0AA5-4FFA-B127-45F41467C105}" type="presOf" srcId="{9ADB27D7-C7D3-4524-B311-F1AC0AD88C12}" destId="{8533B341-B5F0-484D-AE16-DE30903B9E7D}" srcOrd="0" destOrd="0" presId="urn:microsoft.com/office/officeart/2005/8/layout/hierarchy4"/>
    <dgm:cxn modelId="{D0A7FD7F-6C0D-48E8-BDEF-737618708DE8}" type="presParOf" srcId="{8533B341-B5F0-484D-AE16-DE30903B9E7D}" destId="{04565439-701C-40D9-AC73-543FC1B6057C}" srcOrd="0" destOrd="0" presId="urn:microsoft.com/office/officeart/2005/8/layout/hierarchy4"/>
    <dgm:cxn modelId="{193FAC72-D804-407D-86BD-C6B253DD173F}" type="presParOf" srcId="{04565439-701C-40D9-AC73-543FC1B6057C}" destId="{D721A3FF-AD95-4F9D-8B33-D555A27EEE16}" srcOrd="0" destOrd="0" presId="urn:microsoft.com/office/officeart/2005/8/layout/hierarchy4"/>
    <dgm:cxn modelId="{2AB4AB6E-7AC8-4B46-A0A3-72468FA09313}"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dirty="0" smtClean="0"/>
            <a:t>5. Herhangi bir öğrencide süt içimi sonrası bulantı, kusma, ishal gibi rahatsızlıkların gelişmesi durumunda öğrencinin okul idaresi tarafından en yakın sağlık kuruluşuna intikalini sağlamak, velisini bilgilendirmek ve sınıf öğretmeni tarafından “Süt İçilmesi Sonrası Oluşan Şikayet Formu’nun” </a:t>
          </a:r>
          <a:r>
            <a:rPr lang="tr-TR" sz="2800" dirty="0" smtClean="0">
              <a:hlinkClick xmlns:r="http://schemas.openxmlformats.org/officeDocument/2006/relationships" r:id="rId1" action="ppaction://hlinkfile"/>
            </a:rPr>
            <a:t>(Ek-4)</a:t>
          </a:r>
          <a:r>
            <a:rPr lang="tr-TR" sz="2800" dirty="0" smtClean="0"/>
            <a:t> gününde doldurulmasını sağlamak,  </a:t>
          </a:r>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2C10B538-28A6-44D3-8C79-0F23F350C4F9}" type="presOf" srcId="{34C4AD43-3C4B-4300-8815-91E35C17B39D}" destId="{D721A3FF-AD95-4F9D-8B33-D555A27EEE16}" srcOrd="0" destOrd="0" presId="urn:microsoft.com/office/officeart/2005/8/layout/hierarchy4"/>
    <dgm:cxn modelId="{756E579E-D944-4F20-A376-C9AB3E1B8B80}"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D74030D4-BA63-4AE0-B101-33DE54E74584}" type="presParOf" srcId="{8533B341-B5F0-484D-AE16-DE30903B9E7D}" destId="{04565439-701C-40D9-AC73-543FC1B6057C}" srcOrd="0" destOrd="0" presId="urn:microsoft.com/office/officeart/2005/8/layout/hierarchy4"/>
    <dgm:cxn modelId="{EF5815D1-3DD7-4047-8031-0821597FB129}" type="presParOf" srcId="{04565439-701C-40D9-AC73-543FC1B6057C}" destId="{D721A3FF-AD95-4F9D-8B33-D555A27EEE16}" srcOrd="0" destOrd="0" presId="urn:microsoft.com/office/officeart/2005/8/layout/hierarchy4"/>
    <dgm:cxn modelId="{DD6544A8-0656-4632-A4E2-57C9D4C477ED}"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a:solidFill>
          <a:schemeClr val="accent1"/>
        </a:solidFill>
      </dgm:spPr>
      <dgm:t>
        <a:bodyPr/>
        <a:lstStyle/>
        <a:p>
          <a:pPr algn="just"/>
          <a:r>
            <a:rPr lang="tr-TR" sz="2400" dirty="0" smtClean="0"/>
            <a:t>2015-2016 eğitim-öğretim yılından itibaren </a:t>
          </a:r>
          <a:r>
            <a:rPr lang="tr-TR" sz="2400" b="0" u="sng" dirty="0" smtClean="0"/>
            <a:t>bağımsız anaokulu, uygulama sınıfı, anasınıfı ve ilkokul öğrencilerine</a:t>
          </a:r>
          <a:r>
            <a:rPr lang="tr-TR" sz="2400" dirty="0" smtClean="0"/>
            <a:t> 3 eğitim öğretim yılı süreyle  UHT içme sütü dağıtılacaktır.</a:t>
          </a:r>
        </a:p>
        <a:p>
          <a:pPr algn="just"/>
          <a:r>
            <a:rPr lang="tr-TR" sz="2400" dirty="0" smtClean="0"/>
            <a:t>Program doğrultusunda dağıtılacak sütün dağıtım takvimi, </a:t>
          </a:r>
          <a:r>
            <a:rPr lang="tr-TR" sz="2400" b="1" dirty="0" smtClean="0">
              <a:hlinkClick xmlns:r="http://schemas.openxmlformats.org/officeDocument/2006/relationships" r:id="rId1" action="ppaction://hlinkfile"/>
            </a:rPr>
            <a:t>Okul Sütü Programı Uygulama Tebliği </a:t>
          </a:r>
          <a:r>
            <a:rPr lang="tr-TR" sz="2400" dirty="0" smtClean="0"/>
            <a:t>ile belirlenmiştir.</a:t>
          </a:r>
        </a:p>
        <a:p>
          <a:pPr algn="just"/>
          <a:endParaRPr lang="tr-TR" sz="2400" b="0" dirty="0" smtClean="0"/>
        </a:p>
        <a:p>
          <a:pPr algn="just"/>
          <a:endParaRPr lang="tr-TR" sz="2400" b="0" dirty="0" smtClean="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450" custLinFactNeighborY="572">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DCE1D076-B553-46A2-B9A6-D668D95B4422}" type="presOf" srcId="{9ADB27D7-C7D3-4524-B311-F1AC0AD88C12}" destId="{8533B341-B5F0-484D-AE16-DE30903B9E7D}" srcOrd="0" destOrd="0" presId="urn:microsoft.com/office/officeart/2005/8/layout/hierarchy4"/>
    <dgm:cxn modelId="{F76B5DBB-AB9D-4FF7-855A-7508A307C085}"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A694AF6C-A57B-4466-8617-303875F8AAE9}" type="presParOf" srcId="{8533B341-B5F0-484D-AE16-DE30903B9E7D}" destId="{04565439-701C-40D9-AC73-543FC1B6057C}" srcOrd="0" destOrd="0" presId="urn:microsoft.com/office/officeart/2005/8/layout/hierarchy4"/>
    <dgm:cxn modelId="{D509703C-4769-4E78-8E4B-AC2B3CB2CE95}" type="presParOf" srcId="{04565439-701C-40D9-AC73-543FC1B6057C}" destId="{D721A3FF-AD95-4F9D-8B33-D555A27EEE16}" srcOrd="0" destOrd="0" presId="urn:microsoft.com/office/officeart/2005/8/layout/hierarchy4"/>
    <dgm:cxn modelId="{12CD07E3-CAF7-4B14-9CDC-9A6A5ABAE7DA}"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endParaRPr lang="tr-TR" sz="2800" b="1" u="sng" dirty="0" smtClean="0">
            <a:solidFill>
              <a:schemeClr val="bg1"/>
            </a:solidFill>
          </a:endParaRPr>
        </a:p>
        <a:p>
          <a:pPr algn="l"/>
          <a:r>
            <a:rPr lang="tr-TR" sz="2400" dirty="0" smtClean="0"/>
            <a:t>6. </a:t>
          </a:r>
          <a:r>
            <a:rPr lang="tr-TR" sz="2400" u="none" dirty="0" smtClean="0"/>
            <a:t>Karşılaşılan sorunları </a:t>
          </a:r>
          <a:r>
            <a:rPr lang="tr-TR" sz="2400" u="sng" dirty="0" smtClean="0"/>
            <a:t>İl Okul Sütü Komisyonuna </a:t>
          </a:r>
          <a:r>
            <a:rPr lang="tr-TR" sz="2400" u="none" dirty="0" smtClean="0"/>
            <a:t>iletmek (teslim, ulaşım, ürün niteliği ile ilgili vb. diğer sorunlar) </a:t>
          </a:r>
        </a:p>
        <a:p>
          <a:pPr algn="l"/>
          <a:r>
            <a:rPr lang="tr-TR" sz="2400" u="none" dirty="0" smtClean="0"/>
            <a:t>7. Teknik Şartnameye uygun olarak okul sütünün muhafazası ve depolanması için gerekli tedbirleri almak, güvenli, serin, kuru ve güneş almayan yer temin etmek,  kış aylarında sütün  donmaması için gerekli  tedbirleri almak,</a:t>
          </a:r>
        </a:p>
        <a:p>
          <a:pPr algn="l"/>
          <a:endParaRPr lang="tr-TR" sz="2400" u="none" dirty="0" smtClean="0"/>
        </a:p>
        <a:p>
          <a:pPr algn="l"/>
          <a:r>
            <a:rPr lang="tr-TR" sz="2400" u="none" dirty="0" smtClean="0"/>
            <a:t>Not: Okul icmalleri Bakanlık tarafından bildirilen tarih itibarıyla çıktı alınıp imzalandıktan sonra muhafaza edilecektir.</a:t>
          </a:r>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CAB5C29E-3A91-42B9-80F0-D626BFD37A19}" type="presOf" srcId="{34C4AD43-3C4B-4300-8815-91E35C17B39D}" destId="{D721A3FF-AD95-4F9D-8B33-D555A27EEE16}" srcOrd="0" destOrd="0" presId="urn:microsoft.com/office/officeart/2005/8/layout/hierarchy4"/>
    <dgm:cxn modelId="{D3D2E4E1-7398-4F54-A311-C29F9E41FCF0}"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E0F074BE-E4D5-4600-B122-3FBE9836D3FD}" type="presParOf" srcId="{8533B341-B5F0-484D-AE16-DE30903B9E7D}" destId="{04565439-701C-40D9-AC73-543FC1B6057C}" srcOrd="0" destOrd="0" presId="urn:microsoft.com/office/officeart/2005/8/layout/hierarchy4"/>
    <dgm:cxn modelId="{38B86376-CA86-483E-BE0C-2CCE61BA836F}" type="presParOf" srcId="{04565439-701C-40D9-AC73-543FC1B6057C}" destId="{D721A3FF-AD95-4F9D-8B33-D555A27EEE16}" srcOrd="0" destOrd="0" presId="urn:microsoft.com/office/officeart/2005/8/layout/hierarchy4"/>
    <dgm:cxn modelId="{A1E66502-B2DE-4A7A-8A89-C732464F22ED}"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dirty="0" smtClean="0"/>
            <a:t>1. Öğrencileri ve velilerin sütün yararları hakkında eğitim materyallerinden yararlanmalarını sağlamak, </a:t>
          </a:r>
        </a:p>
        <a:p>
          <a:pPr algn="just"/>
          <a:r>
            <a:rPr lang="tr-TR" sz="2800" dirty="0" smtClean="0"/>
            <a:t>2. Süt hassasiyeti tespit edilen öğrencileri okul idaresine bildirmek ve dağıtım programının dışında tutmak,</a:t>
          </a:r>
        </a:p>
        <a:p>
          <a:pPr algn="just"/>
          <a:r>
            <a:rPr lang="tr-TR" sz="2800" dirty="0" smtClean="0"/>
            <a:t>3. Dağıtım öncesi okul sütlerinin kullanım tarihini kontrol  etmek,</a:t>
          </a:r>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ScaleX="98505" custScaleY="100000" custLinFactNeighborX="-613" custLinFactNeighborY="-2378">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E5E30B32-E11D-4E09-8E19-25CAB4840021}" type="presOf" srcId="{34C4AD43-3C4B-4300-8815-91E35C17B39D}" destId="{D721A3FF-AD95-4F9D-8B33-D555A27EEE16}" srcOrd="0" destOrd="0" presId="urn:microsoft.com/office/officeart/2005/8/layout/hierarchy4"/>
    <dgm:cxn modelId="{7157080B-C7BF-4E69-8340-1A0F25CFA031}"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DF696069-5111-4C7C-B9F4-2C2C71D76E06}" type="presParOf" srcId="{8533B341-B5F0-484D-AE16-DE30903B9E7D}" destId="{04565439-701C-40D9-AC73-543FC1B6057C}" srcOrd="0" destOrd="0" presId="urn:microsoft.com/office/officeart/2005/8/layout/hierarchy4"/>
    <dgm:cxn modelId="{3FA7D4D5-E18D-4AF3-839C-A7E601D4F000}" type="presParOf" srcId="{04565439-701C-40D9-AC73-543FC1B6057C}" destId="{D721A3FF-AD95-4F9D-8B33-D555A27EEE16}" srcOrd="0" destOrd="0" presId="urn:microsoft.com/office/officeart/2005/8/layout/hierarchy4"/>
    <dgm:cxn modelId="{4B2E6E3F-1534-488E-9B0B-D6C60E770BCA}"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dirty="0" smtClean="0"/>
            <a:t>4. Ambalajlarla ilgili Teknik Şartnamede yer alan fiziksel kontrolü yapmak, </a:t>
          </a:r>
          <a:r>
            <a:rPr lang="tr-TR" sz="2800" dirty="0" err="1" smtClean="0"/>
            <a:t>bombaj</a:t>
          </a:r>
          <a:r>
            <a:rPr lang="tr-TR" sz="2800" dirty="0" smtClean="0"/>
            <a:t>, delik, yırtık ve ezik gibi ambalaj bütünlüğünün zarar gördüğü durumlarda bu sütleri dağıtmayarak okul idaresine teslim etmek,</a:t>
          </a:r>
        </a:p>
        <a:p>
          <a:pPr algn="just"/>
          <a:r>
            <a:rPr lang="tr-TR" sz="2800" dirty="0" smtClean="0">
              <a:solidFill>
                <a:schemeClr val="bg1"/>
              </a:solidFill>
            </a:rPr>
            <a:t>5. Süt İçilmesi Sonrası Oluşan Şikayet Formunu </a:t>
          </a:r>
          <a:r>
            <a:rPr lang="tr-TR" sz="2800" dirty="0" smtClean="0">
              <a:solidFill>
                <a:schemeClr val="bg1"/>
              </a:solidFill>
              <a:hlinkClick xmlns:r="http://schemas.openxmlformats.org/officeDocument/2006/relationships" r:id="rId1" action="ppaction://hlinkfile"/>
            </a:rPr>
            <a:t>(Ek- 4) </a:t>
          </a:r>
          <a:r>
            <a:rPr lang="tr-TR" sz="2800" dirty="0" smtClean="0">
              <a:solidFill>
                <a:schemeClr val="bg1"/>
              </a:solidFill>
            </a:rPr>
            <a:t>gününde doldurarak Okul Sütü Modülüne kaydetmek,</a:t>
          </a:r>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D4A526E0-CCC8-427B-B2BA-620381732792}" type="presOf" srcId="{9ADB27D7-C7D3-4524-B311-F1AC0AD88C12}" destId="{8533B341-B5F0-484D-AE16-DE30903B9E7D}" srcOrd="0" destOrd="0" presId="urn:microsoft.com/office/officeart/2005/8/layout/hierarchy4"/>
    <dgm:cxn modelId="{D35A952D-7197-4467-8E86-5A4A5440945F}"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0891EE54-E9A4-4A6F-B590-C68BF14F1F5D}" type="presParOf" srcId="{8533B341-B5F0-484D-AE16-DE30903B9E7D}" destId="{04565439-701C-40D9-AC73-543FC1B6057C}" srcOrd="0" destOrd="0" presId="urn:microsoft.com/office/officeart/2005/8/layout/hierarchy4"/>
    <dgm:cxn modelId="{105466C2-AA93-4F2C-A995-AB6565935D3F}" type="presParOf" srcId="{04565439-701C-40D9-AC73-543FC1B6057C}" destId="{D721A3FF-AD95-4F9D-8B33-D555A27EEE16}" srcOrd="0" destOrd="0" presId="urn:microsoft.com/office/officeart/2005/8/layout/hierarchy4"/>
    <dgm:cxn modelId="{9A17DDD2-4F2D-4EC5-97F8-F92EEC428531}"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dirty="0" smtClean="0"/>
            <a:t>6. Öğrencilerin dağıtılan sütleri sınıfta ve ders boyunca içmelerini sağlamak, açılmış ve bir ders boyunca bitirilmemiş sütleri içirmemek.</a:t>
          </a:r>
        </a:p>
        <a:p>
          <a:pPr algn="just"/>
          <a:endParaRPr lang="tr-TR" sz="280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7CC469E9-2705-4BC9-BE30-119CDDE17E76}" type="presOf" srcId="{34C4AD43-3C4B-4300-8815-91E35C17B39D}" destId="{D721A3FF-AD95-4F9D-8B33-D555A27EEE16}" srcOrd="0" destOrd="0" presId="urn:microsoft.com/office/officeart/2005/8/layout/hierarchy4"/>
    <dgm:cxn modelId="{778D2430-F5DA-439A-86E2-BE3D02209CFD}"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128221D4-16F1-4277-9B28-97045E6842B5}" type="presParOf" srcId="{8533B341-B5F0-484D-AE16-DE30903B9E7D}" destId="{04565439-701C-40D9-AC73-543FC1B6057C}" srcOrd="0" destOrd="0" presId="urn:microsoft.com/office/officeart/2005/8/layout/hierarchy4"/>
    <dgm:cxn modelId="{3D3B79E9-E9B2-4ACE-900B-38FAE4E93F10}" type="presParOf" srcId="{04565439-701C-40D9-AC73-543FC1B6057C}" destId="{D721A3FF-AD95-4F9D-8B33-D555A27EEE16}" srcOrd="0" destOrd="0" presId="urn:microsoft.com/office/officeart/2005/8/layout/hierarchy4"/>
    <dgm:cxn modelId="{3D12ADD9-2317-408E-87CD-A73AD4CBC3E3}"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b="0" dirty="0" smtClean="0"/>
            <a:t>İl Okul Sütü Komisyonu tarafından, Programdan yararlanacak olan okulların depolarının yarıyıl tatili ilk haftası sonuna kadar Gıda, Tarım ve Hayvancılık Bakanlığının yazıları doğrultusunda hazır hale getirilmesi konusunda gerekli tedbirlerin alınması sağlanmıştır.</a:t>
          </a:r>
        </a:p>
        <a:p>
          <a:pPr algn="just"/>
          <a:r>
            <a:rPr lang="tr-TR" sz="2800" b="0" dirty="0" smtClean="0">
              <a:solidFill>
                <a:srgbClr val="FF0000"/>
              </a:solidFill>
              <a:hlinkClick xmlns:r="http://schemas.openxmlformats.org/officeDocument/2006/relationships" r:id="rId1" action="ppaction://hlinkfile"/>
            </a:rPr>
            <a:t>Valilik Yazısı </a:t>
          </a:r>
          <a:r>
            <a:rPr lang="tr-TR" sz="2800" b="0" dirty="0" smtClean="0"/>
            <a:t>(Tedbirler)</a:t>
          </a:r>
          <a:endParaRPr lang="tr-TR" sz="2800" b="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072AF547-A86C-4863-B40C-92FB5AE86317}" type="presOf" srcId="{9ADB27D7-C7D3-4524-B311-F1AC0AD88C12}" destId="{8533B341-B5F0-484D-AE16-DE30903B9E7D}" srcOrd="0" destOrd="0" presId="urn:microsoft.com/office/officeart/2005/8/layout/hierarchy4"/>
    <dgm:cxn modelId="{94C5C122-A959-465A-AD83-51D019A5141F}"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923FDB4D-92E5-4E4A-8377-A2D6A05A41A2}" type="presParOf" srcId="{8533B341-B5F0-484D-AE16-DE30903B9E7D}" destId="{04565439-701C-40D9-AC73-543FC1B6057C}" srcOrd="0" destOrd="0" presId="urn:microsoft.com/office/officeart/2005/8/layout/hierarchy4"/>
    <dgm:cxn modelId="{1A62431B-BD33-4FE3-9CE4-F83E4DA0CA81}" type="presParOf" srcId="{04565439-701C-40D9-AC73-543FC1B6057C}" destId="{D721A3FF-AD95-4F9D-8B33-D555A27EEE16}" srcOrd="0" destOrd="0" presId="urn:microsoft.com/office/officeart/2005/8/layout/hierarchy4"/>
    <dgm:cxn modelId="{2363CB4A-EE43-4570-946C-7BB21071886D}"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r>
            <a:rPr lang="tr-TR" sz="2800" dirty="0" smtClean="0"/>
            <a:t>E-OKUL SİSTEMİNE KAYITLI OLMAYAN YABANCI ÖĞRENCİLERİN OKUL SÜTÜ PROGRAMINDAN YARARLANABİLMESİ İÇİN YAPILACAK İŞLEMLER </a:t>
          </a:r>
        </a:p>
        <a:p>
          <a:pPr algn="ctr"/>
          <a:r>
            <a:rPr lang="tr-TR" sz="2800" b="0" dirty="0" smtClean="0">
              <a:hlinkClick xmlns:r="http://schemas.openxmlformats.org/officeDocument/2006/relationships" r:id="rId1" action="ppaction://hlinkfile"/>
            </a:rPr>
            <a:t>Makam Onayı</a:t>
          </a:r>
          <a:endParaRPr lang="tr-TR" sz="2800" b="0"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126" custLinFactNeighborY="3814">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55F7E5F3-0D9D-490D-B11B-59469A49A8EE}" type="presOf" srcId="{34C4AD43-3C4B-4300-8815-91E35C17B39D}" destId="{D721A3FF-AD95-4F9D-8B33-D555A27EEE16}" srcOrd="0" destOrd="0" presId="urn:microsoft.com/office/officeart/2005/8/layout/hierarchy4"/>
    <dgm:cxn modelId="{AACE65CA-FD5B-45AE-853C-41A1E0D772B5}"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739A8764-AD3A-4E96-9699-6E5541F13F61}" type="presParOf" srcId="{8533B341-B5F0-484D-AE16-DE30903B9E7D}" destId="{04565439-701C-40D9-AC73-543FC1B6057C}" srcOrd="0" destOrd="0" presId="urn:microsoft.com/office/officeart/2005/8/layout/hierarchy4"/>
    <dgm:cxn modelId="{56D15691-794A-4C36-A1C2-0E7044ACE354}" type="presParOf" srcId="{04565439-701C-40D9-AC73-543FC1B6057C}" destId="{D721A3FF-AD95-4F9D-8B33-D555A27EEE16}" srcOrd="0" destOrd="0" presId="urn:microsoft.com/office/officeart/2005/8/layout/hierarchy4"/>
    <dgm:cxn modelId="{EC19CC3D-0659-4CEA-9E32-EE19F3B1623A}"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r>
            <a:rPr lang="tr-TR" sz="2800" dirty="0" smtClean="0"/>
            <a:t>E-OKUL SİSTEMİNE KAYITLI OLMAYAN YABANCI ÖĞRENCİLERİN OKUL SÜTÜ PROGRAMINDAN YARARLANABİLMESİ İÇİN YAPILACAK İŞLEMLER </a:t>
          </a:r>
        </a:p>
        <a:p>
          <a:pPr algn="ctr"/>
          <a:r>
            <a:rPr lang="tr-TR" sz="2800" b="0" dirty="0" smtClean="0">
              <a:hlinkClick xmlns:r="http://schemas.openxmlformats.org/officeDocument/2006/relationships" r:id="rId1" action="ppaction://hlinkfile"/>
            </a:rPr>
            <a:t>Valilik Yazısı</a:t>
          </a:r>
          <a:endParaRPr lang="tr-TR" sz="2800" b="0"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DB2A246C-E046-4B9B-B92C-3A6AD917ECBE}"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8D0BC3B0-2800-41F8-804D-4DCE68A15909}" type="presOf" srcId="{9ADB27D7-C7D3-4524-B311-F1AC0AD88C12}" destId="{8533B341-B5F0-484D-AE16-DE30903B9E7D}" srcOrd="0" destOrd="0" presId="urn:microsoft.com/office/officeart/2005/8/layout/hierarchy4"/>
    <dgm:cxn modelId="{9BF20F7A-7729-4DBA-AF09-5F1C02528888}" type="presParOf" srcId="{8533B341-B5F0-484D-AE16-DE30903B9E7D}" destId="{04565439-701C-40D9-AC73-543FC1B6057C}" srcOrd="0" destOrd="0" presId="urn:microsoft.com/office/officeart/2005/8/layout/hierarchy4"/>
    <dgm:cxn modelId="{414B95CD-D204-46F2-B913-6814162D222C}" type="presParOf" srcId="{04565439-701C-40D9-AC73-543FC1B6057C}" destId="{D721A3FF-AD95-4F9D-8B33-D555A27EEE16}" srcOrd="0" destOrd="0" presId="urn:microsoft.com/office/officeart/2005/8/layout/hierarchy4"/>
    <dgm:cxn modelId="{277CE11E-7B33-46B0-B1EA-70F69E091F12}"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r>
            <a:rPr lang="tr-TR" sz="2800" dirty="0" smtClean="0"/>
            <a:t>E-OKUL SİSTEMİNE KAYITLI OLMAYAN YABANCI ÖĞRENCİLERİN OKUL SÜTÜ PROGRAMINDAN YARARLANABİLMESİ İÇİN YAPILACAK İŞLEMLER </a:t>
          </a:r>
        </a:p>
        <a:p>
          <a:pPr algn="ctr"/>
          <a:r>
            <a:rPr lang="tr-TR" sz="2800" b="0" dirty="0" smtClean="0">
              <a:hlinkClick xmlns:r="http://schemas.openxmlformats.org/officeDocument/2006/relationships" r:id="rId1" action="ppaction://hlinkfile"/>
            </a:rPr>
            <a:t>Yönerge</a:t>
          </a:r>
          <a:endParaRPr lang="tr-TR" sz="2800" b="0"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D80263D3-1A28-4BC1-AB42-297E533D2110}" type="presOf" srcId="{9ADB27D7-C7D3-4524-B311-F1AC0AD88C12}" destId="{8533B341-B5F0-484D-AE16-DE30903B9E7D}" srcOrd="0" destOrd="0" presId="urn:microsoft.com/office/officeart/2005/8/layout/hierarchy4"/>
    <dgm:cxn modelId="{B05FA982-E940-42F8-AAFB-9BD459B089D0}"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94D5096B-584A-44C9-971A-7E699E0C1219}" type="presParOf" srcId="{8533B341-B5F0-484D-AE16-DE30903B9E7D}" destId="{04565439-701C-40D9-AC73-543FC1B6057C}" srcOrd="0" destOrd="0" presId="urn:microsoft.com/office/officeart/2005/8/layout/hierarchy4"/>
    <dgm:cxn modelId="{1B4A8CB9-DB86-41EB-9AF1-88B1C42770B7}" type="presParOf" srcId="{04565439-701C-40D9-AC73-543FC1B6057C}" destId="{D721A3FF-AD95-4F9D-8B33-D555A27EEE16}" srcOrd="0" destOrd="0" presId="urn:microsoft.com/office/officeart/2005/8/layout/hierarchy4"/>
    <dgm:cxn modelId="{8925DDB1-5D8D-4300-9EF9-BA5B2F81A2DB}"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endParaRPr lang="tr-TR" sz="2500" b="0" dirty="0" smtClean="0"/>
        </a:p>
        <a:p>
          <a:pPr algn="just"/>
          <a:endParaRPr lang="tr-TR" sz="2500" b="0" dirty="0" smtClean="0"/>
        </a:p>
        <a:p>
          <a:pPr algn="just"/>
          <a:r>
            <a:rPr lang="tr-TR" sz="2500" b="0" dirty="0" smtClean="0"/>
            <a:t> </a:t>
          </a:r>
          <a:r>
            <a:rPr lang="tr-TR" sz="2500" dirty="0" smtClean="0"/>
            <a:t>Okul Sütü Programının anlık takibi, kontrol ve değerlendirilmesi, muhtemel tereddütlere daha hızlı çözüm üretilebilmesi ve daha sağlıklı yürütülebilmesi için  web tabanlı bir yazılıma yönelik; Okul Sütü Modülü hazırlanmıştır. İlk olarak, </a:t>
          </a:r>
          <a:r>
            <a:rPr lang="tr-TR" sz="2500" b="0" dirty="0" smtClean="0"/>
            <a:t>2013-2014 eğitim öğretim yılında uygulamaya konmuştur.</a:t>
          </a:r>
        </a:p>
        <a:p>
          <a:pPr algn="just"/>
          <a:endParaRPr lang="tr-TR" sz="2500" b="0" dirty="0" smtClean="0"/>
        </a:p>
        <a:p>
          <a:pPr algn="just"/>
          <a:endParaRPr lang="tr-TR" sz="2800" b="0"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1B48EF1D-A842-4635-B679-18D675E5917E}" type="presOf" srcId="{34C4AD43-3C4B-4300-8815-91E35C17B39D}" destId="{D721A3FF-AD95-4F9D-8B33-D555A27EEE16}" srcOrd="0" destOrd="0" presId="urn:microsoft.com/office/officeart/2005/8/layout/hierarchy4"/>
    <dgm:cxn modelId="{7FB5EB94-2D0A-407E-A658-BC0B05BF9150}"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A91EBE0F-A879-423D-A60F-BF56BF219D8E}" type="presParOf" srcId="{8533B341-B5F0-484D-AE16-DE30903B9E7D}" destId="{04565439-701C-40D9-AC73-543FC1B6057C}" srcOrd="0" destOrd="0" presId="urn:microsoft.com/office/officeart/2005/8/layout/hierarchy4"/>
    <dgm:cxn modelId="{06A24EC8-83E6-45AF-AFE4-D7640FC65171}" type="presParOf" srcId="{04565439-701C-40D9-AC73-543FC1B6057C}" destId="{D721A3FF-AD95-4F9D-8B33-D555A27EEE16}" srcOrd="0" destOrd="0" presId="urn:microsoft.com/office/officeart/2005/8/layout/hierarchy4"/>
    <dgm:cxn modelId="{59FEE82C-E322-454B-872E-603AEFDB5596}"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b="0" dirty="0" smtClean="0"/>
            <a:t>1. OKUL SÜTÜ DAĞITIM MODÜLÜ</a:t>
          </a:r>
        </a:p>
        <a:p>
          <a:pPr algn="just"/>
          <a:r>
            <a:rPr lang="tr-TR" sz="2800" b="0" dirty="0" smtClean="0"/>
            <a:t>2. YÖNETİCİ MODÜLÜ</a:t>
          </a:r>
        </a:p>
        <a:p>
          <a:pPr algn="just"/>
          <a:r>
            <a:rPr lang="tr-TR" sz="2800" b="0" dirty="0" smtClean="0"/>
            <a:t>3. ŞİFRE İŞLEMLERİ</a:t>
          </a:r>
        </a:p>
        <a:p>
          <a:pPr algn="just"/>
          <a:endParaRPr lang="tr-TR" sz="2800" b="0"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34E841D3-6405-482D-A7EB-68D5AD1DE464}" type="presOf" srcId="{34C4AD43-3C4B-4300-8815-91E35C17B39D}" destId="{D721A3FF-AD95-4F9D-8B33-D555A27EEE16}" srcOrd="0" destOrd="0" presId="urn:microsoft.com/office/officeart/2005/8/layout/hierarchy4"/>
    <dgm:cxn modelId="{7F116F5C-6546-44BE-B9BA-98A687CBDFE2}"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46DC347A-4CF5-45F5-9086-901837E8623C}" type="presParOf" srcId="{8533B341-B5F0-484D-AE16-DE30903B9E7D}" destId="{04565439-701C-40D9-AC73-543FC1B6057C}" srcOrd="0" destOrd="0" presId="urn:microsoft.com/office/officeart/2005/8/layout/hierarchy4"/>
    <dgm:cxn modelId="{1303BF40-716B-4163-BC79-B17F76871772}" type="presParOf" srcId="{04565439-701C-40D9-AC73-543FC1B6057C}" destId="{D721A3FF-AD95-4F9D-8B33-D555A27EEE16}" srcOrd="0" destOrd="0" presId="urn:microsoft.com/office/officeart/2005/8/layout/hierarchy4"/>
    <dgm:cxn modelId="{777454C5-E922-4F13-A6B6-80A84C2A1713}"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a:solidFill>
          <a:schemeClr val="accent1"/>
        </a:solidFill>
      </dgm:spPr>
      <dgm:t>
        <a:bodyPr/>
        <a:lstStyle/>
        <a:p>
          <a:pPr algn="l"/>
          <a:r>
            <a:rPr lang="tr-TR" sz="2400" b="0" dirty="0" smtClean="0"/>
            <a:t>         </a:t>
          </a:r>
        </a:p>
        <a:p>
          <a:pPr algn="l"/>
          <a:r>
            <a:rPr lang="tr-TR" sz="2400" b="0" dirty="0" smtClean="0"/>
            <a:t>             </a:t>
          </a:r>
          <a:r>
            <a:rPr lang="tr-TR" sz="2400" b="0" u="sng" dirty="0" smtClean="0"/>
            <a:t>REHBERİN İÇERİĞİ</a:t>
          </a:r>
        </a:p>
        <a:p>
          <a:pPr algn="l"/>
          <a:r>
            <a:rPr lang="tr-TR" sz="2400" b="0" dirty="0" smtClean="0"/>
            <a:t>-Organizasyon</a:t>
          </a:r>
        </a:p>
        <a:p>
          <a:pPr algn="l"/>
          <a:r>
            <a:rPr lang="tr-TR" sz="2400" b="0" dirty="0" smtClean="0"/>
            <a:t>-İl Okul Sütü Komisyonu ve Görevleri</a:t>
          </a:r>
        </a:p>
        <a:p>
          <a:pPr algn="l"/>
          <a:r>
            <a:rPr lang="tr-TR" sz="2400" b="0" dirty="0" smtClean="0"/>
            <a:t>-İlçe Okul Sütü Komisyonu ve Görevleri</a:t>
          </a:r>
        </a:p>
        <a:p>
          <a:pPr algn="l"/>
          <a:r>
            <a:rPr lang="tr-TR" sz="2400" b="0" dirty="0" smtClean="0"/>
            <a:t>-İl Millî Eğitim Müdürlükleri Görevleri</a:t>
          </a:r>
        </a:p>
        <a:p>
          <a:pPr algn="l"/>
          <a:r>
            <a:rPr lang="tr-TR" sz="2400" b="0" dirty="0" smtClean="0"/>
            <a:t>-İlçe Millî Eğitim Müdürlükleri Görevleri</a:t>
          </a:r>
        </a:p>
        <a:p>
          <a:pPr algn="l"/>
          <a:r>
            <a:rPr lang="tr-TR" sz="2400" b="0" dirty="0" smtClean="0"/>
            <a:t>-Süt Dağıtımı Yapılan Okul Müdürlükleri Görevleri</a:t>
          </a:r>
        </a:p>
        <a:p>
          <a:pPr algn="l"/>
          <a:r>
            <a:rPr lang="tr-TR" sz="2400" b="0" dirty="0" smtClean="0"/>
            <a:t>-</a:t>
          </a:r>
          <a:r>
            <a:rPr lang="tr-TR" sz="2400" b="0" u="none" dirty="0" smtClean="0"/>
            <a:t>Okul Sütü Kabul Komisyonu ve Görevleri</a:t>
          </a:r>
        </a:p>
        <a:p>
          <a:pPr algn="l"/>
          <a:r>
            <a:rPr lang="tr-TR" sz="2400" b="0" dirty="0" smtClean="0"/>
            <a:t>-Süt Dağıtımı Yapılan Sınıfların Öğretmenlerinin Görevleri  </a:t>
          </a:r>
        </a:p>
        <a:p>
          <a:pPr algn="l"/>
          <a:endParaRPr lang="tr-TR" sz="2800" dirty="0" smtClean="0"/>
        </a:p>
        <a:p>
          <a:pPr algn="l"/>
          <a:endParaRPr lang="tr-TR" sz="280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9BE27349-960E-495D-A104-6A2796631C43}" srcId="{9ADB27D7-C7D3-4524-B311-F1AC0AD88C12}" destId="{34C4AD43-3C4B-4300-8815-91E35C17B39D}" srcOrd="0" destOrd="0" parTransId="{E4CF45B8-DDFB-4866-AC15-90334B6B9994}" sibTransId="{C7A74295-D7AB-4C0E-B144-25BF64B43687}"/>
    <dgm:cxn modelId="{BBB2C588-9E32-4037-9CCC-98054C1A8366}" type="presOf" srcId="{9ADB27D7-C7D3-4524-B311-F1AC0AD88C12}" destId="{8533B341-B5F0-484D-AE16-DE30903B9E7D}" srcOrd="0" destOrd="0" presId="urn:microsoft.com/office/officeart/2005/8/layout/hierarchy4"/>
    <dgm:cxn modelId="{C16DC2D9-80AC-4749-9DAC-2ED3663F1286}" type="presOf" srcId="{34C4AD43-3C4B-4300-8815-91E35C17B39D}" destId="{D721A3FF-AD95-4F9D-8B33-D555A27EEE16}" srcOrd="0" destOrd="0" presId="urn:microsoft.com/office/officeart/2005/8/layout/hierarchy4"/>
    <dgm:cxn modelId="{C8F4011A-9A45-4226-89D4-6E98D35B5857}" type="presParOf" srcId="{8533B341-B5F0-484D-AE16-DE30903B9E7D}" destId="{04565439-701C-40D9-AC73-543FC1B6057C}" srcOrd="0" destOrd="0" presId="urn:microsoft.com/office/officeart/2005/8/layout/hierarchy4"/>
    <dgm:cxn modelId="{283AA533-729B-4C9A-8DDA-D15D79ECAEA2}" type="presParOf" srcId="{04565439-701C-40D9-AC73-543FC1B6057C}" destId="{D721A3FF-AD95-4F9D-8B33-D555A27EEE16}" srcOrd="0" destOrd="0" presId="urn:microsoft.com/office/officeart/2005/8/layout/hierarchy4"/>
    <dgm:cxn modelId="{1EA38B2F-9437-4DB3-BA56-6C8192BFE531}"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endParaRPr lang="tr-TR" sz="2500" b="0" dirty="0" smtClean="0"/>
        </a:p>
        <a:p>
          <a:pPr algn="just"/>
          <a:r>
            <a:rPr lang="tr-TR" sz="2500" b="0" dirty="0" smtClean="0"/>
            <a:t>Kurum ve firmalar, iş ve işlemlerin tamamını bu modül üzerinden gerçekleştirmektedir.</a:t>
          </a:r>
        </a:p>
        <a:p>
          <a:pPr algn="just"/>
          <a:r>
            <a:rPr lang="tr-TR" sz="2500" b="0" dirty="0" smtClean="0"/>
            <a:t>A-KURUM İŞLEMLERİ</a:t>
          </a:r>
        </a:p>
        <a:p>
          <a:pPr algn="just"/>
          <a:r>
            <a:rPr lang="tr-TR" sz="2500" b="0" dirty="0" smtClean="0"/>
            <a:t>1. İlçe Dağıtım Listesi</a:t>
          </a:r>
        </a:p>
        <a:p>
          <a:pPr algn="just"/>
          <a:r>
            <a:rPr lang="tr-TR" sz="2500" b="0" dirty="0" smtClean="0"/>
            <a:t>2. Öğrenci Belirleme</a:t>
          </a:r>
        </a:p>
        <a:p>
          <a:pPr algn="just"/>
          <a:r>
            <a:rPr lang="tr-TR" sz="2500" b="0" dirty="0" smtClean="0"/>
            <a:t>3. İlçeler Süt İçen Öğrenci Bilgileri</a:t>
          </a:r>
        </a:p>
        <a:p>
          <a:pPr algn="just"/>
          <a:r>
            <a:rPr lang="tr-TR" sz="2500" b="0" dirty="0" smtClean="0"/>
            <a:t>4.Kurum Teslimat Giriş</a:t>
          </a:r>
        </a:p>
        <a:p>
          <a:pPr algn="just"/>
          <a:r>
            <a:rPr lang="tr-TR" sz="2500" b="0" dirty="0" smtClean="0"/>
            <a:t>5.Kurum Tüketim Giriş</a:t>
          </a:r>
        </a:p>
        <a:p>
          <a:pPr algn="just"/>
          <a:r>
            <a:rPr lang="tr-TR" sz="2500" b="0" dirty="0" smtClean="0"/>
            <a:t>6.İl Komisyon İletişim Bilgileri</a:t>
          </a:r>
        </a:p>
        <a:p>
          <a:pPr algn="just"/>
          <a:r>
            <a:rPr lang="tr-TR" sz="2800" b="0" dirty="0" smtClean="0"/>
            <a:t> </a:t>
          </a:r>
          <a:endParaRPr lang="tr-TR" sz="2800" b="0"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DBE14CDC-3878-4E2B-BC06-CA4C44AAC988}" type="presOf" srcId="{34C4AD43-3C4B-4300-8815-91E35C17B39D}" destId="{D721A3FF-AD95-4F9D-8B33-D555A27EEE16}" srcOrd="0" destOrd="0" presId="urn:microsoft.com/office/officeart/2005/8/layout/hierarchy4"/>
    <dgm:cxn modelId="{0D2FFF6C-2563-442B-BF17-51B13AD6D94C}"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4A10380F-77EB-4BCC-BBC9-EF6114A44F9D}" type="presParOf" srcId="{8533B341-B5F0-484D-AE16-DE30903B9E7D}" destId="{04565439-701C-40D9-AC73-543FC1B6057C}" srcOrd="0" destOrd="0" presId="urn:microsoft.com/office/officeart/2005/8/layout/hierarchy4"/>
    <dgm:cxn modelId="{DBF79750-5035-4E83-BBDE-217A2D642A2B}" type="presParOf" srcId="{04565439-701C-40D9-AC73-543FC1B6057C}" destId="{D721A3FF-AD95-4F9D-8B33-D555A27EEE16}" srcOrd="0" destOrd="0" presId="urn:microsoft.com/office/officeart/2005/8/layout/hierarchy4"/>
    <dgm:cxn modelId="{741DA4D7-EF01-4F68-A390-93ABA7C37ED4}"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marL="0" marR="0" indent="0" algn="just" defTabSz="914400" eaLnBrk="1" fontAlgn="auto" latinLnBrk="0" hangingPunct="1">
            <a:lnSpc>
              <a:spcPct val="100000"/>
            </a:lnSpc>
            <a:spcBef>
              <a:spcPts val="0"/>
            </a:spcBef>
            <a:spcAft>
              <a:spcPts val="0"/>
            </a:spcAft>
            <a:buClrTx/>
            <a:buSzTx/>
            <a:buFontTx/>
            <a:buNone/>
            <a:tabLst/>
            <a:defRPr/>
          </a:pPr>
          <a:r>
            <a:rPr lang="tr-TR" sz="2800" b="0" dirty="0" smtClean="0"/>
            <a:t>B - BAKANLIK İŞLEMLERİ: Bu bölüm, Firma Tanımlama Duyuru ve Dosya yükleme bölümü gibi bakanlıkla ilgili iş ve işlemlerin yapıldığı bölümdür.</a:t>
          </a:r>
        </a:p>
        <a:p>
          <a:pPr marL="0" marR="0" indent="0" algn="just" defTabSz="914400" eaLnBrk="1" fontAlgn="auto" latinLnBrk="0" hangingPunct="1">
            <a:lnSpc>
              <a:spcPct val="100000"/>
            </a:lnSpc>
            <a:spcBef>
              <a:spcPts val="0"/>
            </a:spcBef>
            <a:spcAft>
              <a:spcPts val="0"/>
            </a:spcAft>
            <a:buClrTx/>
            <a:buSzTx/>
            <a:buFontTx/>
            <a:buNone/>
            <a:tabLst/>
            <a:defRPr/>
          </a:pPr>
          <a:endParaRPr lang="tr-TR" sz="2800" b="0" dirty="0" smtClean="0"/>
        </a:p>
        <a:p>
          <a:pPr marL="0" marR="0" indent="0" algn="just" defTabSz="914400" eaLnBrk="1" fontAlgn="auto" latinLnBrk="0" hangingPunct="1">
            <a:lnSpc>
              <a:spcPct val="100000"/>
            </a:lnSpc>
            <a:spcBef>
              <a:spcPts val="0"/>
            </a:spcBef>
            <a:spcAft>
              <a:spcPts val="0"/>
            </a:spcAft>
            <a:buClrTx/>
            <a:buSzTx/>
            <a:buFontTx/>
            <a:buNone/>
            <a:tabLst/>
            <a:defRPr/>
          </a:pPr>
          <a:r>
            <a:rPr lang="tr-TR" sz="2800" b="0" dirty="0" smtClean="0"/>
            <a:t> C - FİRMA İŞLEMLERİ: Bu bölüm, yüklenici firmaların ürün parti numaralarını tanımladığı bölümdür.  </a:t>
          </a:r>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smtClean="0"/>
        </a:p>
        <a:p>
          <a:pPr algn="just" defTabSz="1244600">
            <a:lnSpc>
              <a:spcPct val="90000"/>
            </a:lnSpc>
            <a:spcBef>
              <a:spcPct val="0"/>
            </a:spcBef>
            <a:spcAft>
              <a:spcPct val="35000"/>
            </a:spcAft>
          </a:pPr>
          <a:endParaRPr lang="tr-TR" sz="2800" b="0"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A254E256-8D42-4F17-B733-3793692916F5}" type="presOf" srcId="{34C4AD43-3C4B-4300-8815-91E35C17B39D}" destId="{D721A3FF-AD95-4F9D-8B33-D555A27EEE16}" srcOrd="0" destOrd="0" presId="urn:microsoft.com/office/officeart/2005/8/layout/hierarchy4"/>
    <dgm:cxn modelId="{B2BCC59A-FAF8-4C91-B594-00C06991AF3D}"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6C2E09BE-300B-4676-A831-54CF1CA103A2}" type="presParOf" srcId="{8533B341-B5F0-484D-AE16-DE30903B9E7D}" destId="{04565439-701C-40D9-AC73-543FC1B6057C}" srcOrd="0" destOrd="0" presId="urn:microsoft.com/office/officeart/2005/8/layout/hierarchy4"/>
    <dgm:cxn modelId="{EF6D6D8F-6C9E-4661-8FE2-186B7A50B8ED}" type="presParOf" srcId="{04565439-701C-40D9-AC73-543FC1B6057C}" destId="{D721A3FF-AD95-4F9D-8B33-D555A27EEE16}" srcOrd="0" destOrd="0" presId="urn:microsoft.com/office/officeart/2005/8/layout/hierarchy4"/>
    <dgm:cxn modelId="{9685102F-4578-4D73-A7CC-324FBE0E18EA}"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b="0" dirty="0" smtClean="0"/>
            <a:t>D-RAPOR İŞLEMLERİ</a:t>
          </a:r>
        </a:p>
        <a:p>
          <a:pPr algn="just"/>
          <a:r>
            <a:rPr lang="tr-TR" sz="2800" b="0" dirty="0" smtClean="0"/>
            <a:t>1. </a:t>
          </a:r>
          <a:r>
            <a:rPr lang="tr-TR" sz="2800" b="0" dirty="0" smtClean="0">
              <a:hlinkClick xmlns:r="http://schemas.openxmlformats.org/officeDocument/2006/relationships" r:id="rId1" action="ppaction://hlinkfile"/>
            </a:rPr>
            <a:t>İl,İlçe,Okul İcmalleri </a:t>
          </a:r>
          <a:endParaRPr lang="tr-TR" sz="2800" b="0" dirty="0" smtClean="0"/>
        </a:p>
        <a:p>
          <a:pPr algn="just"/>
          <a:r>
            <a:rPr lang="tr-TR" sz="2800" b="0" dirty="0" smtClean="0"/>
            <a:t>2.İl ve İlçe Stok Raporları</a:t>
          </a:r>
        </a:p>
        <a:p>
          <a:pPr algn="just"/>
          <a:r>
            <a:rPr lang="tr-TR" sz="2800" b="0" dirty="0" smtClean="0"/>
            <a:t>3. İlçe Okul Stok Raporları</a:t>
          </a:r>
        </a:p>
        <a:p>
          <a:pPr algn="just"/>
          <a:r>
            <a:rPr lang="tr-TR" sz="2800" b="0" dirty="0" smtClean="0"/>
            <a:t>4.Okul Detay Raporu</a:t>
          </a:r>
        </a:p>
        <a:p>
          <a:pPr algn="just"/>
          <a:r>
            <a:rPr lang="tr-TR" sz="2800" b="0" dirty="0" smtClean="0"/>
            <a:t>5. Okul İletişim Listesi</a:t>
          </a:r>
        </a:p>
        <a:p>
          <a:pPr algn="just"/>
          <a:endParaRPr lang="tr-TR" sz="2800" b="0"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2499" custLinFactNeighborY="-2550">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00E017ED-8F5C-4A52-A9DA-1FF6F8232BAD}" type="presOf" srcId="{9ADB27D7-C7D3-4524-B311-F1AC0AD88C12}" destId="{8533B341-B5F0-484D-AE16-DE30903B9E7D}" srcOrd="0" destOrd="0" presId="urn:microsoft.com/office/officeart/2005/8/layout/hierarchy4"/>
    <dgm:cxn modelId="{58AE00AA-99BC-4B2C-8E20-EC62D7CEF79E}"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E1806639-214A-4773-BC69-0AA5B02AAE89}" type="presParOf" srcId="{8533B341-B5F0-484D-AE16-DE30903B9E7D}" destId="{04565439-701C-40D9-AC73-543FC1B6057C}" srcOrd="0" destOrd="0" presId="urn:microsoft.com/office/officeart/2005/8/layout/hierarchy4"/>
    <dgm:cxn modelId="{948D1A8C-A055-4012-805C-DEADD709DC89}" type="presParOf" srcId="{04565439-701C-40D9-AC73-543FC1B6057C}" destId="{D721A3FF-AD95-4F9D-8B33-D555A27EEE16}" srcOrd="0" destOrd="0" presId="urn:microsoft.com/office/officeart/2005/8/layout/hierarchy4"/>
    <dgm:cxn modelId="{2F1CE82E-4834-47F5-8243-185893E3B27E}"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endParaRPr lang="tr-TR" sz="2800" b="0" dirty="0" smtClean="0"/>
        </a:p>
        <a:p>
          <a:pPr algn="just"/>
          <a:endParaRPr lang="tr-TR" sz="2800" b="0" dirty="0" smtClean="0"/>
        </a:p>
        <a:p>
          <a:pPr algn="just"/>
          <a:r>
            <a:rPr lang="tr-TR" sz="2800" b="0" dirty="0" smtClean="0"/>
            <a:t>Okul Sütü Modülüne veri girişleri, titizlikle ve zamanında yapılması sağlanacaktır</a:t>
          </a:r>
          <a:r>
            <a:rPr lang="tr-TR" sz="2800" b="0" smtClean="0"/>
            <a:t>.  </a:t>
          </a:r>
          <a:endParaRPr lang="tr-TR" sz="2800" b="0" dirty="0" smtClean="0"/>
        </a:p>
        <a:p>
          <a:pPr algn="just"/>
          <a:r>
            <a:rPr lang="tr-TR" sz="2800" b="0" dirty="0" smtClean="0"/>
            <a:t>Haksız ödemelerin yapılmasına sebep olan belge veya belgeleri düzenleyen gerçek veya tüzel kişiler geri alınacak tutarların tahsilinde müştereken sorumlu tutulur ve haklarında adli ve/veya idari işlem başlatılacaktır.</a:t>
          </a:r>
        </a:p>
        <a:p>
          <a:pPr algn="just"/>
          <a:endParaRPr lang="tr-TR" sz="2800" b="0"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2DA8CAF2-069F-4765-BF6B-A26477A9108A}" type="presOf" srcId="{9ADB27D7-C7D3-4524-B311-F1AC0AD88C12}" destId="{8533B341-B5F0-484D-AE16-DE30903B9E7D}" srcOrd="0" destOrd="0" presId="urn:microsoft.com/office/officeart/2005/8/layout/hierarchy4"/>
    <dgm:cxn modelId="{31A32101-0921-4A19-9CAA-2FE443520EA8}"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FA901209-A77B-4711-AEFE-B89EE643231C}" type="presParOf" srcId="{8533B341-B5F0-484D-AE16-DE30903B9E7D}" destId="{04565439-701C-40D9-AC73-543FC1B6057C}" srcOrd="0" destOrd="0" presId="urn:microsoft.com/office/officeart/2005/8/layout/hierarchy4"/>
    <dgm:cxn modelId="{AD71F5D4-1A5C-4D3F-B882-C9117F0E581A}" type="presParOf" srcId="{04565439-701C-40D9-AC73-543FC1B6057C}" destId="{D721A3FF-AD95-4F9D-8B33-D555A27EEE16}" srcOrd="0" destOrd="0" presId="urn:microsoft.com/office/officeart/2005/8/layout/hierarchy4"/>
    <dgm:cxn modelId="{3513F7F3-82F5-4B59-83C9-FBB89090B79F}"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b="0" dirty="0" smtClean="0"/>
            <a:t>Bu Modül, Okul Sütü Programının kullanıcılarına ait şifre ve yetkilendirme iş ve işlemlerinin yapıldığı bölümdür. Bu bölümü İl Milli Eğitim Müdürlüklerinde görevli MEBBİS yetkilileri kullanmaktadır. </a:t>
          </a:r>
        </a:p>
        <a:p>
          <a:pPr algn="just"/>
          <a:r>
            <a:rPr lang="tr-TR" sz="2800" b="1" u="sng" dirty="0" smtClean="0"/>
            <a:t>Okul Sütü Modülü kullanıcı şifreleri Bakanlığımız merkez teşkilâtından değil İl </a:t>
          </a:r>
          <a:r>
            <a:rPr lang="tr-TR" sz="2800" b="1" u="sng" dirty="0" err="1" smtClean="0"/>
            <a:t>Mebbis</a:t>
          </a:r>
          <a:r>
            <a:rPr lang="tr-TR" sz="2800" b="1" u="sng" dirty="0" smtClean="0"/>
            <a:t> görevlilerinden temin edilmektedir</a:t>
          </a:r>
          <a:r>
            <a:rPr lang="tr-TR" sz="2800" b="0" u="sng" dirty="0" smtClean="0"/>
            <a:t>.</a:t>
          </a:r>
          <a:endParaRPr lang="tr-TR" sz="2800" b="0" u="sng" dirty="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B345AD54-5C61-438E-9398-E49A41DDA0A0}" type="presOf" srcId="{34C4AD43-3C4B-4300-8815-91E35C17B39D}" destId="{D721A3FF-AD95-4F9D-8B33-D555A27EEE16}" srcOrd="0" destOrd="0" presId="urn:microsoft.com/office/officeart/2005/8/layout/hierarchy4"/>
    <dgm:cxn modelId="{F35323F0-CDDE-4AC7-804F-5DF31A6F1CC9}"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CF1760C9-235E-4ADE-8061-E7A1280C667D}" type="presParOf" srcId="{8533B341-B5F0-484D-AE16-DE30903B9E7D}" destId="{04565439-701C-40D9-AC73-543FC1B6057C}" srcOrd="0" destOrd="0" presId="urn:microsoft.com/office/officeart/2005/8/layout/hierarchy4"/>
    <dgm:cxn modelId="{FF17BA93-B7F2-479C-839D-32BAE1CE24FB}" type="presParOf" srcId="{04565439-701C-40D9-AC73-543FC1B6057C}" destId="{D721A3FF-AD95-4F9D-8B33-D555A27EEE16}" srcOrd="0" destOrd="0" presId="urn:microsoft.com/office/officeart/2005/8/layout/hierarchy4"/>
    <dgm:cxn modelId="{20690A33-FDBC-4F89-98DB-0A9B94F6D457}"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b="0" dirty="0" smtClean="0"/>
            <a:t>Okul Sütü Modülü Girişi:</a:t>
          </a:r>
        </a:p>
        <a:p>
          <a:pPr algn="just"/>
          <a:r>
            <a:rPr lang="tr-TR" sz="2800" b="0" dirty="0" smtClean="0">
              <a:hlinkClick xmlns:r="http://schemas.openxmlformats.org/officeDocument/2006/relationships" r:id="rId1"/>
            </a:rPr>
            <a:t>http://okulsutu.meb.gov.tr</a:t>
          </a:r>
          <a:r>
            <a:rPr lang="tr-TR" sz="2800" b="0" dirty="0" smtClean="0"/>
            <a:t> adresinden yapılmaktadır.</a:t>
          </a:r>
        </a:p>
        <a:p>
          <a:pPr algn="just"/>
          <a:endParaRPr lang="tr-TR" sz="2800" b="0" dirty="0" smtClean="0"/>
        </a:p>
        <a:p>
          <a:pPr algn="just"/>
          <a:endParaRPr lang="tr-TR" sz="2800" b="0" dirty="0" smtClean="0"/>
        </a:p>
      </dgm:t>
    </dgm:pt>
    <dgm:pt modelId="{C7A74295-D7AB-4C0E-B144-25BF64B43687}" type="sibTrans" cxnId="{9BE27349-960E-495D-A104-6A2796631C43}">
      <dgm:prSet/>
      <dgm:spPr/>
      <dgm:t>
        <a:bodyPr/>
        <a:lstStyle/>
        <a:p>
          <a:endParaRPr lang="tr-TR"/>
        </a:p>
      </dgm:t>
    </dgm:pt>
    <dgm:pt modelId="{E4CF45B8-DDFB-4866-AC15-90334B6B9994}" type="par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238EA4E5-8C92-4C0E-A5D4-FCC1F5CEDBDF}" type="presOf" srcId="{34C4AD43-3C4B-4300-8815-91E35C17B39D}" destId="{D721A3FF-AD95-4F9D-8B33-D555A27EEE16}" srcOrd="0" destOrd="0" presId="urn:microsoft.com/office/officeart/2005/8/layout/hierarchy4"/>
    <dgm:cxn modelId="{114959C6-F516-4A5F-99E0-706A5DA45F3E}"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C43908E0-2EA6-476A-897E-BE87250F56D4}" type="presParOf" srcId="{8533B341-B5F0-484D-AE16-DE30903B9E7D}" destId="{04565439-701C-40D9-AC73-543FC1B6057C}" srcOrd="0" destOrd="0" presId="urn:microsoft.com/office/officeart/2005/8/layout/hierarchy4"/>
    <dgm:cxn modelId="{FBB358D7-98E1-449B-9B15-83BF8D3A593B}" type="presParOf" srcId="{04565439-701C-40D9-AC73-543FC1B6057C}" destId="{D721A3FF-AD95-4F9D-8B33-D555A27EEE16}" srcOrd="0" destOrd="0" presId="urn:microsoft.com/office/officeart/2005/8/layout/hierarchy4"/>
    <dgm:cxn modelId="{79B34FB5-DD00-4B28-BCEA-A9951A916936}"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400" dirty="0" smtClean="0"/>
            <a:t>Sütlerin taşınması, okul idarelerine teslimi, depolanması ve öğrencilere dağıtımı ile ilgili kayıt ve izlenebilirliği sağlamak, programın değerlendirmesini yapmak, ilgili Bakanlıkların taşra birimlerinin eşgüdüm içerisinde çalışmalarını sağlamak amacıyla, Sağlık Bakanlığı ve Milli Eğitim Bakanlığının uygun görüşleriyle, Gıda, Tarım ve Hayvancılık Bakanlığı tarafından hazırlanmıştır.</a:t>
          </a:r>
          <a:endParaRPr lang="tr-TR" sz="240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124" custLinFactNeighborY="1449">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8070968E-706A-4D86-8F8C-9E213C800953}"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CB129B24-E4F6-428F-84DD-6A5B84802D80}" type="presOf" srcId="{9ADB27D7-C7D3-4524-B311-F1AC0AD88C12}" destId="{8533B341-B5F0-484D-AE16-DE30903B9E7D}" srcOrd="0" destOrd="0" presId="urn:microsoft.com/office/officeart/2005/8/layout/hierarchy4"/>
    <dgm:cxn modelId="{2AF6CB0C-4B75-417D-8C13-BCBEA75E69C8}" type="presParOf" srcId="{8533B341-B5F0-484D-AE16-DE30903B9E7D}" destId="{04565439-701C-40D9-AC73-543FC1B6057C}" srcOrd="0" destOrd="0" presId="urn:microsoft.com/office/officeart/2005/8/layout/hierarchy4"/>
    <dgm:cxn modelId="{80B4C191-C909-4E89-8F5E-4F3E44C17446}" type="presParOf" srcId="{04565439-701C-40D9-AC73-543FC1B6057C}" destId="{D721A3FF-AD95-4F9D-8B33-D555A27EEE16}" srcOrd="0" destOrd="0" presId="urn:microsoft.com/office/officeart/2005/8/layout/hierarchy4"/>
    <dgm:cxn modelId="{04814E81-6F1A-4F32-8DAB-19EEAF05D53E}"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r>
            <a:rPr lang="tr-TR" sz="2400" dirty="0" smtClean="0"/>
            <a:t>-</a:t>
          </a:r>
          <a:r>
            <a:rPr lang="tr-TR" sz="2400" b="1" dirty="0" smtClean="0"/>
            <a:t>Gıda, Tarım ve Hayvancılık Bakanlığı </a:t>
          </a:r>
        </a:p>
        <a:p>
          <a:pPr algn="ctr"/>
          <a:r>
            <a:rPr lang="tr-TR" sz="2400" dirty="0" smtClean="0"/>
            <a:t>(Hayvancılık Genel Müdürlüğü),</a:t>
          </a:r>
        </a:p>
        <a:p>
          <a:pPr algn="ctr"/>
          <a:r>
            <a:rPr lang="tr-TR" sz="2400" b="1" dirty="0" smtClean="0"/>
            <a:t>-Millî Eğitim Bakanlığı </a:t>
          </a:r>
        </a:p>
        <a:p>
          <a:pPr algn="ctr"/>
          <a:r>
            <a:rPr lang="tr-TR" sz="2400" dirty="0" smtClean="0"/>
            <a:t>(Temel Eğitim Genel Müdürlüğü), </a:t>
          </a:r>
        </a:p>
        <a:p>
          <a:pPr algn="ctr"/>
          <a:r>
            <a:rPr lang="tr-TR" sz="2400" b="1" dirty="0" smtClean="0"/>
            <a:t>-Sağlık Bakanlığı</a:t>
          </a:r>
        </a:p>
        <a:p>
          <a:pPr algn="ctr"/>
          <a:r>
            <a:rPr lang="tr-TR" sz="2400" dirty="0" smtClean="0"/>
            <a:t>( Halk Sağlığı Kurumu)</a:t>
          </a:r>
        </a:p>
        <a:p>
          <a:pPr algn="ctr"/>
          <a:r>
            <a:rPr lang="tr-TR" sz="2400" b="0" dirty="0" smtClean="0"/>
            <a:t>katılımıyla yürütülür.</a:t>
          </a:r>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ScaleX="100098" custScaleY="100000" custLinFactNeighborX="26" custLinFactNeighborY="-2369">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0A6CA4BD-9FBC-4613-8F6B-151D7F2E4309}"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B79E64FF-DD71-4ECF-86B2-E4CE52FA3654}" type="presOf" srcId="{34C4AD43-3C4B-4300-8815-91E35C17B39D}" destId="{D721A3FF-AD95-4F9D-8B33-D555A27EEE16}" srcOrd="0" destOrd="0" presId="urn:microsoft.com/office/officeart/2005/8/layout/hierarchy4"/>
    <dgm:cxn modelId="{E183E005-A116-4614-8C1F-74894F8FBFD7}" type="presParOf" srcId="{8533B341-B5F0-484D-AE16-DE30903B9E7D}" destId="{04565439-701C-40D9-AC73-543FC1B6057C}" srcOrd="0" destOrd="0" presId="urn:microsoft.com/office/officeart/2005/8/layout/hierarchy4"/>
    <dgm:cxn modelId="{704429F8-13CA-48DD-A6A8-15177F58E580}" type="presParOf" srcId="{04565439-701C-40D9-AC73-543FC1B6057C}" destId="{D721A3FF-AD95-4F9D-8B33-D555A27EEE16}" srcOrd="0" destOrd="0" presId="urn:microsoft.com/office/officeart/2005/8/layout/hierarchy4"/>
    <dgm:cxn modelId="{E0188476-8D3F-4D94-8100-5695F5D2F63B}"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ctr"/>
          <a:r>
            <a:rPr lang="tr-TR" sz="2400" dirty="0" smtClean="0"/>
            <a:t>Eğitimden sorumlu Vali Yardımcısı  başkanlığında;</a:t>
          </a:r>
        </a:p>
        <a:p>
          <a:r>
            <a:rPr lang="tr-TR" sz="2400" dirty="0" smtClean="0"/>
            <a:t>- İl Gıda, Tarım ve Hayvancılık Müdürlüğü,</a:t>
          </a:r>
        </a:p>
        <a:p>
          <a:r>
            <a:rPr lang="tr-TR" sz="2400" dirty="0" smtClean="0"/>
            <a:t>- İl Millî Eğitim Müdürlüğü,</a:t>
          </a:r>
        </a:p>
        <a:p>
          <a:r>
            <a:rPr lang="tr-TR" sz="2400" dirty="0" smtClean="0"/>
            <a:t>-Defterdarlık </a:t>
          </a:r>
        </a:p>
        <a:p>
          <a:r>
            <a:rPr lang="tr-TR" sz="2400" dirty="0" smtClean="0"/>
            <a:t>- İl Halk Sağlığı Müdürlüğü </a:t>
          </a:r>
        </a:p>
        <a:p>
          <a:r>
            <a:rPr lang="tr-TR" sz="2400" dirty="0" smtClean="0"/>
            <a:t>temsilcilerinden oluşur.</a:t>
          </a:r>
        </a:p>
        <a:p>
          <a:r>
            <a:rPr lang="tr-TR" sz="2400" dirty="0" smtClean="0"/>
            <a:t> </a:t>
          </a:r>
          <a:endParaRPr lang="tr-TR" sz="240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ScaleX="100000" custLinFactNeighborX="2551" custLinFactNeighborY="202">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43294334-3220-4667-A673-6D5ABD64DC38}" type="presOf" srcId="{9ADB27D7-C7D3-4524-B311-F1AC0AD88C12}" destId="{8533B341-B5F0-484D-AE16-DE30903B9E7D}" srcOrd="0" destOrd="0" presId="urn:microsoft.com/office/officeart/2005/8/layout/hierarchy4"/>
    <dgm:cxn modelId="{F0118E03-3FFE-4F62-9024-FD3E6D95DA93}" type="presOf" srcId="{34C4AD43-3C4B-4300-8815-91E35C17B39D}" destId="{D721A3FF-AD95-4F9D-8B33-D555A27EEE16}"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45154B09-9273-47F5-8A80-C272FA15CA86}" type="presParOf" srcId="{8533B341-B5F0-484D-AE16-DE30903B9E7D}" destId="{04565439-701C-40D9-AC73-543FC1B6057C}" srcOrd="0" destOrd="0" presId="urn:microsoft.com/office/officeart/2005/8/layout/hierarchy4"/>
    <dgm:cxn modelId="{50E5EA1A-B8C6-4063-9733-1D4B27A47B53}" type="presParOf" srcId="{04565439-701C-40D9-AC73-543FC1B6057C}" destId="{D721A3FF-AD95-4F9D-8B33-D555A27EEE16}" srcOrd="0" destOrd="0" presId="urn:microsoft.com/office/officeart/2005/8/layout/hierarchy4"/>
    <dgm:cxn modelId="{DC56B53C-1708-48F0-94E6-0EA8AE5B6DA4}"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dirty="0" smtClean="0"/>
            <a:t>1. İllerde Programın yürütülmesini sağlamak,</a:t>
          </a:r>
        </a:p>
        <a:p>
          <a:pPr algn="just"/>
          <a:r>
            <a:rPr lang="tr-TR" sz="2800" dirty="0" smtClean="0"/>
            <a:t>2. Programın etkili bir şekilde devam ettirilebilmesi için sütün çocuklarda büyüme ve gelişmeye olan olumlu etkisinin vurgulanacağı yerel bilimsel çevre ve medya desteğiyle kamuoyunda farkındalık yaratacak şekilde tedbirler almak,</a:t>
          </a:r>
          <a:r>
            <a:rPr lang="tr-TR" sz="2400" dirty="0" smtClean="0"/>
            <a:t> </a:t>
          </a:r>
          <a:endParaRPr lang="tr-TR" sz="240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ScaleX="100000" custLinFactNeighborY="544">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F5726B30-B97F-4564-9A22-164B4AD42ABD}"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5867819B-3DF6-46A0-A485-3F18D781605F}" type="presOf" srcId="{34C4AD43-3C4B-4300-8815-91E35C17B39D}" destId="{D721A3FF-AD95-4F9D-8B33-D555A27EEE16}" srcOrd="0" destOrd="0" presId="urn:microsoft.com/office/officeart/2005/8/layout/hierarchy4"/>
    <dgm:cxn modelId="{243B0A01-A181-4340-8056-B3F2171CF067}" type="presParOf" srcId="{8533B341-B5F0-484D-AE16-DE30903B9E7D}" destId="{04565439-701C-40D9-AC73-543FC1B6057C}" srcOrd="0" destOrd="0" presId="urn:microsoft.com/office/officeart/2005/8/layout/hierarchy4"/>
    <dgm:cxn modelId="{C1E13C2B-0EE5-4630-B2D8-CD85535C6587}" type="presParOf" srcId="{04565439-701C-40D9-AC73-543FC1B6057C}" destId="{D721A3FF-AD95-4F9D-8B33-D555A27EEE16}" srcOrd="0" destOrd="0" presId="urn:microsoft.com/office/officeart/2005/8/layout/hierarchy4"/>
    <dgm:cxn modelId="{FE6B756E-CE4C-4B61-9839-D4F6335935E3}"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DB27D7-C7D3-4524-B311-F1AC0AD88C1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34C4AD43-3C4B-4300-8815-91E35C17B39D}">
      <dgm:prSet phldrT="[Metin]" custT="1"/>
      <dgm:spPr/>
      <dgm:t>
        <a:bodyPr/>
        <a:lstStyle/>
        <a:p>
          <a:pPr algn="just"/>
          <a:r>
            <a:rPr lang="tr-TR" sz="2800" dirty="0" smtClean="0"/>
            <a:t>3. Çeşitli nedenlerle (okulların kayıtlı öğrenci sayılarındaki değişiklik, öğrenci devamsızlığı, resmi tatil, hava koşulları, mahalli düzeyde eğitime geçici olarak ara verilmesi vb.) dağıtımı yapılamayan sütlerin İl Okul Sütü Komisyonlarınca öncelikle veli izni olan diğer kurumlardaki öğrenciler olmak üzere mahallinde değerlendirilmesini sağlamak,</a:t>
          </a:r>
        </a:p>
        <a:p>
          <a:pPr algn="just"/>
          <a:r>
            <a:rPr lang="tr-TR" sz="2800" dirty="0" smtClean="0"/>
            <a:t>4. Mal Muayene ve Kabul Komisyonu olarak görev yapmaktır.</a:t>
          </a:r>
          <a:endParaRPr lang="tr-TR" sz="2800" dirty="0"/>
        </a:p>
      </dgm:t>
    </dgm:pt>
    <dgm:pt modelId="{E4CF45B8-DDFB-4866-AC15-90334B6B9994}" type="parTrans" cxnId="{9BE27349-960E-495D-A104-6A2796631C43}">
      <dgm:prSet/>
      <dgm:spPr/>
      <dgm:t>
        <a:bodyPr/>
        <a:lstStyle/>
        <a:p>
          <a:endParaRPr lang="tr-TR"/>
        </a:p>
      </dgm:t>
    </dgm:pt>
    <dgm:pt modelId="{C7A74295-D7AB-4C0E-B144-25BF64B43687}" type="sibTrans" cxnId="{9BE27349-960E-495D-A104-6A2796631C43}">
      <dgm:prSet/>
      <dgm:spPr/>
      <dgm:t>
        <a:bodyPr/>
        <a:lstStyle/>
        <a:p>
          <a:endParaRPr lang="tr-TR"/>
        </a:p>
      </dgm:t>
    </dgm:pt>
    <dgm:pt modelId="{8533B341-B5F0-484D-AE16-DE30903B9E7D}" type="pres">
      <dgm:prSet presAssocID="{9ADB27D7-C7D3-4524-B311-F1AC0AD88C12}" presName="Name0" presStyleCnt="0">
        <dgm:presLayoutVars>
          <dgm:chPref val="1"/>
          <dgm:dir/>
          <dgm:animOne val="branch"/>
          <dgm:animLvl val="lvl"/>
          <dgm:resizeHandles/>
        </dgm:presLayoutVars>
      </dgm:prSet>
      <dgm:spPr/>
      <dgm:t>
        <a:bodyPr/>
        <a:lstStyle/>
        <a:p>
          <a:endParaRPr lang="tr-TR"/>
        </a:p>
      </dgm:t>
    </dgm:pt>
    <dgm:pt modelId="{04565439-701C-40D9-AC73-543FC1B6057C}" type="pres">
      <dgm:prSet presAssocID="{34C4AD43-3C4B-4300-8815-91E35C17B39D}" presName="vertOne" presStyleCnt="0"/>
      <dgm:spPr/>
    </dgm:pt>
    <dgm:pt modelId="{D721A3FF-AD95-4F9D-8B33-D555A27EEE16}" type="pres">
      <dgm:prSet presAssocID="{34C4AD43-3C4B-4300-8815-91E35C17B39D}" presName="txOne" presStyleLbl="node0" presStyleIdx="0" presStyleCnt="1" custLinFactNeighborX="-868" custLinFactNeighborY="711">
        <dgm:presLayoutVars>
          <dgm:chPref val="3"/>
        </dgm:presLayoutVars>
      </dgm:prSet>
      <dgm:spPr/>
      <dgm:t>
        <a:bodyPr/>
        <a:lstStyle/>
        <a:p>
          <a:endParaRPr lang="tr-TR"/>
        </a:p>
      </dgm:t>
    </dgm:pt>
    <dgm:pt modelId="{95D770B6-7672-41A8-9B98-80AFDBA8104C}" type="pres">
      <dgm:prSet presAssocID="{34C4AD43-3C4B-4300-8815-91E35C17B39D}" presName="horzOne" presStyleCnt="0"/>
      <dgm:spPr/>
    </dgm:pt>
  </dgm:ptLst>
  <dgm:cxnLst>
    <dgm:cxn modelId="{4E36D037-8B89-4AB4-89C5-B2E07E7587D5}" type="presOf" srcId="{34C4AD43-3C4B-4300-8815-91E35C17B39D}" destId="{D721A3FF-AD95-4F9D-8B33-D555A27EEE16}" srcOrd="0" destOrd="0" presId="urn:microsoft.com/office/officeart/2005/8/layout/hierarchy4"/>
    <dgm:cxn modelId="{797F45D7-59FF-4BCB-BF82-AE5628F9F863}" type="presOf" srcId="{9ADB27D7-C7D3-4524-B311-F1AC0AD88C12}" destId="{8533B341-B5F0-484D-AE16-DE30903B9E7D}" srcOrd="0" destOrd="0" presId="urn:microsoft.com/office/officeart/2005/8/layout/hierarchy4"/>
    <dgm:cxn modelId="{9BE27349-960E-495D-A104-6A2796631C43}" srcId="{9ADB27D7-C7D3-4524-B311-F1AC0AD88C12}" destId="{34C4AD43-3C4B-4300-8815-91E35C17B39D}" srcOrd="0" destOrd="0" parTransId="{E4CF45B8-DDFB-4866-AC15-90334B6B9994}" sibTransId="{C7A74295-D7AB-4C0E-B144-25BF64B43687}"/>
    <dgm:cxn modelId="{C3DD317C-F379-4BAC-A8F3-0B7F959E603B}" type="presParOf" srcId="{8533B341-B5F0-484D-AE16-DE30903B9E7D}" destId="{04565439-701C-40D9-AC73-543FC1B6057C}" srcOrd="0" destOrd="0" presId="urn:microsoft.com/office/officeart/2005/8/layout/hierarchy4"/>
    <dgm:cxn modelId="{E9895D78-102B-4AFF-AB1B-482359ECE86D}" type="presParOf" srcId="{04565439-701C-40D9-AC73-543FC1B6057C}" destId="{D721A3FF-AD95-4F9D-8B33-D555A27EEE16}" srcOrd="0" destOrd="0" presId="urn:microsoft.com/office/officeart/2005/8/layout/hierarchy4"/>
    <dgm:cxn modelId="{7071F2CE-A2E4-401C-9C77-2FA3767168E2}" type="presParOf" srcId="{04565439-701C-40D9-AC73-543FC1B6057C}" destId="{95D770B6-7672-41A8-9B98-80AFDBA8104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990469-E7ED-4FA5-91AF-2A01F7C03CBD}">
      <dsp:nvSpPr>
        <dsp:cNvPr id="0" name=""/>
        <dsp:cNvSpPr/>
      </dsp:nvSpPr>
      <dsp:spPr>
        <a:xfrm>
          <a:off x="0" y="387437"/>
          <a:ext cx="8147248"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7547283-CB1E-458B-86F2-3F4ABF95DDD5}">
      <dsp:nvSpPr>
        <dsp:cNvPr id="0" name=""/>
        <dsp:cNvSpPr/>
      </dsp:nvSpPr>
      <dsp:spPr>
        <a:xfrm>
          <a:off x="432048" y="155203"/>
          <a:ext cx="5703073" cy="5904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563" tIns="0" rIns="215563" bIns="0" numCol="1" spcCol="1270" anchor="ctr" anchorCtr="0">
          <a:noAutofit/>
        </a:bodyPr>
        <a:lstStyle/>
        <a:p>
          <a:pPr lvl="0" algn="l" defTabSz="889000">
            <a:lnSpc>
              <a:spcPct val="90000"/>
            </a:lnSpc>
            <a:spcBef>
              <a:spcPct val="0"/>
            </a:spcBef>
            <a:spcAft>
              <a:spcPct val="35000"/>
            </a:spcAft>
          </a:pPr>
          <a:r>
            <a:rPr lang="tr-TR" sz="2000" kern="1200" dirty="0" smtClean="0"/>
            <a:t>I. 2016 Yılı Okul Sütü Programı</a:t>
          </a:r>
          <a:endParaRPr lang="tr-TR" sz="2000" kern="1200" dirty="0"/>
        </a:p>
      </dsp:txBody>
      <dsp:txXfrm>
        <a:off x="432048" y="155203"/>
        <a:ext cx="5703073" cy="590400"/>
      </dsp:txXfrm>
    </dsp:sp>
    <dsp:sp modelId="{315AAE3D-4F72-4432-988E-08E7494E0B06}">
      <dsp:nvSpPr>
        <dsp:cNvPr id="0" name=""/>
        <dsp:cNvSpPr/>
      </dsp:nvSpPr>
      <dsp:spPr>
        <a:xfrm>
          <a:off x="0" y="1295333"/>
          <a:ext cx="8147248"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919B564-FA17-4DD1-99F2-E990C824334A}">
      <dsp:nvSpPr>
        <dsp:cNvPr id="0" name=""/>
        <dsp:cNvSpPr/>
      </dsp:nvSpPr>
      <dsp:spPr>
        <a:xfrm>
          <a:off x="407362" y="999437"/>
          <a:ext cx="5703073" cy="5904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563" tIns="0" rIns="215563" bIns="0" numCol="1" spcCol="1270" anchor="ctr" anchorCtr="0">
          <a:noAutofit/>
        </a:bodyPr>
        <a:lstStyle/>
        <a:p>
          <a:pPr lvl="0" algn="l" defTabSz="889000">
            <a:lnSpc>
              <a:spcPct val="90000"/>
            </a:lnSpc>
            <a:spcBef>
              <a:spcPct val="0"/>
            </a:spcBef>
            <a:spcAft>
              <a:spcPct val="35000"/>
            </a:spcAft>
          </a:pPr>
          <a:r>
            <a:rPr lang="tr-TR" sz="2000" kern="1200" dirty="0" smtClean="0"/>
            <a:t>II. 2016 Yılı Okul Sütü Programı Uygulama Rehberi</a:t>
          </a:r>
          <a:endParaRPr lang="tr-TR" sz="2000" kern="1200" dirty="0"/>
        </a:p>
      </dsp:txBody>
      <dsp:txXfrm>
        <a:off x="407362" y="999437"/>
        <a:ext cx="5703073" cy="590400"/>
      </dsp:txXfrm>
    </dsp:sp>
    <dsp:sp modelId="{68AC1C61-62B1-43E4-9456-6D6DC8A3C44D}">
      <dsp:nvSpPr>
        <dsp:cNvPr id="0" name=""/>
        <dsp:cNvSpPr/>
      </dsp:nvSpPr>
      <dsp:spPr>
        <a:xfrm>
          <a:off x="0" y="2201837"/>
          <a:ext cx="8147248"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E01E626-70C9-4FA5-9395-2AC80E45AA51}">
      <dsp:nvSpPr>
        <dsp:cNvPr id="0" name=""/>
        <dsp:cNvSpPr/>
      </dsp:nvSpPr>
      <dsp:spPr>
        <a:xfrm>
          <a:off x="407362" y="1906637"/>
          <a:ext cx="5703073" cy="5904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563" tIns="0" rIns="215563" bIns="0" numCol="1" spcCol="1270" anchor="ctr" anchorCtr="0">
          <a:noAutofit/>
        </a:bodyPr>
        <a:lstStyle/>
        <a:p>
          <a:pPr lvl="0" algn="l" defTabSz="889000">
            <a:lnSpc>
              <a:spcPct val="90000"/>
            </a:lnSpc>
            <a:spcBef>
              <a:spcPct val="0"/>
            </a:spcBef>
            <a:spcAft>
              <a:spcPct val="35000"/>
            </a:spcAft>
          </a:pPr>
          <a:r>
            <a:rPr lang="tr-TR" sz="2000" kern="1200" dirty="0" smtClean="0"/>
            <a:t>III. Okul Sütü Modülünün Tanıtılması</a:t>
          </a:r>
          <a:endParaRPr lang="tr-TR" sz="2000" kern="1200" dirty="0"/>
        </a:p>
      </dsp:txBody>
      <dsp:txXfrm>
        <a:off x="407362" y="1906637"/>
        <a:ext cx="5703073" cy="590400"/>
      </dsp:txXfrm>
    </dsp:sp>
    <dsp:sp modelId="{1C4D0DB8-98B6-40DA-B6DD-8FB084256957}">
      <dsp:nvSpPr>
        <dsp:cNvPr id="0" name=""/>
        <dsp:cNvSpPr/>
      </dsp:nvSpPr>
      <dsp:spPr>
        <a:xfrm>
          <a:off x="0" y="3109037"/>
          <a:ext cx="8147248"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C823AFB-B822-468A-B96E-760B53892DF4}">
      <dsp:nvSpPr>
        <dsp:cNvPr id="0" name=""/>
        <dsp:cNvSpPr/>
      </dsp:nvSpPr>
      <dsp:spPr>
        <a:xfrm>
          <a:off x="407362" y="2813837"/>
          <a:ext cx="5703073" cy="5904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563" tIns="0" rIns="215563" bIns="0" numCol="1" spcCol="1270" anchor="ctr" anchorCtr="0">
          <a:noAutofit/>
        </a:bodyPr>
        <a:lstStyle/>
        <a:p>
          <a:pPr lvl="0" algn="l" defTabSz="889000">
            <a:lnSpc>
              <a:spcPct val="90000"/>
            </a:lnSpc>
            <a:spcBef>
              <a:spcPct val="0"/>
            </a:spcBef>
            <a:spcAft>
              <a:spcPct val="35000"/>
            </a:spcAft>
          </a:pPr>
          <a:r>
            <a:rPr lang="tr-TR" sz="2000" kern="1200" dirty="0" smtClean="0"/>
            <a:t>IV. Türkiye Geneli Sayısal Değerlendirme</a:t>
          </a:r>
          <a:endParaRPr lang="tr-TR" sz="2000" kern="1200" dirty="0"/>
        </a:p>
      </dsp:txBody>
      <dsp:txXfrm>
        <a:off x="407362" y="2813837"/>
        <a:ext cx="5703073" cy="5904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429684" cy="470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tr-TR" sz="2800" kern="1200" dirty="0" smtClean="0"/>
        </a:p>
        <a:p>
          <a:pPr lvl="0" algn="just" defTabSz="1244600">
            <a:lnSpc>
              <a:spcPct val="90000"/>
            </a:lnSpc>
            <a:spcBef>
              <a:spcPct val="0"/>
            </a:spcBef>
            <a:spcAft>
              <a:spcPct val="35000"/>
            </a:spcAft>
          </a:pPr>
          <a:r>
            <a:rPr lang="tr-TR" sz="2800" kern="1200" dirty="0" smtClean="0"/>
            <a:t>İlçe milli eğitim müdürü başkanlığında temel eğitimden sorumlu şube müdürü ve temel eğitimde görevli şeften oluşur.</a:t>
          </a:r>
          <a:endParaRPr lang="tr-TR" sz="2800" b="1" u="sng" kern="1200" dirty="0" smtClean="0">
            <a:solidFill>
              <a:schemeClr val="bg1"/>
            </a:solidFill>
          </a:endParaRPr>
        </a:p>
        <a:p>
          <a:pPr lvl="0" defTabSz="1244600">
            <a:lnSpc>
              <a:spcPct val="90000"/>
            </a:lnSpc>
            <a:spcBef>
              <a:spcPct val="0"/>
            </a:spcBef>
            <a:spcAft>
              <a:spcPct val="35000"/>
            </a:spcAft>
          </a:pPr>
          <a:endParaRPr lang="tr-TR" sz="2400" kern="1200" dirty="0" smtClean="0"/>
        </a:p>
        <a:p>
          <a:pPr lvl="0" defTabSz="1244600">
            <a:lnSpc>
              <a:spcPct val="90000"/>
            </a:lnSpc>
            <a:spcBef>
              <a:spcPct val="0"/>
            </a:spcBef>
            <a:spcAft>
              <a:spcPct val="35000"/>
            </a:spcAft>
          </a:pPr>
          <a:r>
            <a:rPr lang="tr-TR" sz="2400" kern="1200" dirty="0" smtClean="0"/>
            <a:t> </a:t>
          </a:r>
          <a:endParaRPr lang="tr-TR" sz="2400" kern="1200" dirty="0"/>
        </a:p>
      </dsp:txBody>
      <dsp:txXfrm>
        <a:off x="0" y="0"/>
        <a:ext cx="8429684" cy="470912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8149" y="0"/>
          <a:ext cx="8349526" cy="470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1. İlçelerde programın yürütülmesini sağlamak,</a:t>
          </a:r>
        </a:p>
        <a:p>
          <a:pPr lvl="0" algn="just" defTabSz="1244600">
            <a:lnSpc>
              <a:spcPct val="90000"/>
            </a:lnSpc>
            <a:spcBef>
              <a:spcPct val="0"/>
            </a:spcBef>
            <a:spcAft>
              <a:spcPct val="35000"/>
            </a:spcAft>
          </a:pPr>
          <a:r>
            <a:rPr lang="tr-TR" sz="2800" kern="1200" dirty="0" smtClean="0"/>
            <a:t>2. Programın etkili bir şekilde devam ettirilebilmesi için sütün çocuklarda büyüme ve gelişmeye olan olumlu etkisinin vurgulanacağı yerel bilimsel çevre ve medya desteğiyle kamuoyunda farkındalık yaratacak şekilde tedbirler almak,</a:t>
          </a:r>
          <a:endParaRPr lang="tr-TR" sz="2800" b="1" u="sng" kern="1200" dirty="0" smtClean="0">
            <a:solidFill>
              <a:schemeClr val="bg1"/>
            </a:solidFill>
          </a:endParaRPr>
        </a:p>
        <a:p>
          <a:pPr lvl="0" defTabSz="1244600">
            <a:lnSpc>
              <a:spcPct val="90000"/>
            </a:lnSpc>
            <a:spcBef>
              <a:spcPct val="0"/>
            </a:spcBef>
            <a:spcAft>
              <a:spcPct val="35000"/>
            </a:spcAft>
          </a:pPr>
          <a:endParaRPr lang="tr-TR" sz="2400" kern="1200" dirty="0" smtClean="0"/>
        </a:p>
        <a:p>
          <a:pPr lvl="0" defTabSz="1244600">
            <a:lnSpc>
              <a:spcPct val="90000"/>
            </a:lnSpc>
            <a:spcBef>
              <a:spcPct val="0"/>
            </a:spcBef>
            <a:spcAft>
              <a:spcPct val="35000"/>
            </a:spcAft>
          </a:pPr>
          <a:r>
            <a:rPr lang="tr-TR" sz="2400" kern="1200" dirty="0" smtClean="0"/>
            <a:t> </a:t>
          </a:r>
          <a:endParaRPr lang="tr-TR" sz="2400" kern="1200" dirty="0"/>
        </a:p>
      </dsp:txBody>
      <dsp:txXfrm>
        <a:off x="8149" y="0"/>
        <a:ext cx="8349526" cy="470912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28EB0C-76AB-48E3-9C11-8E4DD794BAFA}">
      <dsp:nvSpPr>
        <dsp:cNvPr id="0" name=""/>
        <dsp:cNvSpPr/>
      </dsp:nvSpPr>
      <dsp:spPr>
        <a:xfrm>
          <a:off x="0" y="0"/>
          <a:ext cx="8357676" cy="470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a:lnSpc>
              <a:spcPct val="90000"/>
            </a:lnSpc>
            <a:spcBef>
              <a:spcPct val="0"/>
            </a:spcBef>
            <a:spcAft>
              <a:spcPct val="35000"/>
            </a:spcAft>
          </a:pPr>
          <a:r>
            <a:rPr lang="tr-TR" sz="2900" kern="1200" dirty="0" smtClean="0"/>
            <a:t>3. Teknik şartnameye uygun olduğu halde, okulların kayıtlı öğrenci sayılarındaki değişiklik, öğrenci devamsızlığı, resmi tatil, hava koşulları, mahalli düzeyde eğitime geçici olarak ara verilmesi gibi çeşitli nedenlerle dağıtımı yapılamayan sütlerin, öncelik aynı okulda süt dağıtılmayan diğer günlerde olmak üzere veli izni olan öğrencilere ya da diğer kurumlardaki veli izni olan öğrencilere dağıtılmak suretiyle mahallinde değerlendirmesi hususunda İl Okul Sütü Komisyonunun onayını </a:t>
          </a:r>
          <a:r>
            <a:rPr lang="tr-TR" sz="2900" kern="1200" dirty="0" smtClean="0"/>
            <a:t>almak,</a:t>
          </a:r>
          <a:endParaRPr lang="tr-TR" sz="2900" kern="1200" dirty="0"/>
        </a:p>
      </dsp:txBody>
      <dsp:txXfrm>
        <a:off x="0" y="0"/>
        <a:ext cx="8357676" cy="470912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834E97-DC82-497D-B9F5-FEC9A62488ED}">
      <dsp:nvSpPr>
        <dsp:cNvPr id="0" name=""/>
        <dsp:cNvSpPr/>
      </dsp:nvSpPr>
      <dsp:spPr>
        <a:xfrm>
          <a:off x="0" y="0"/>
          <a:ext cx="8357676" cy="470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4.Program süresince oluşabilecek/oluşan her türlü aksaklık ve eksiklikle ilgili İl Okul Sütü Komisyonunu zamanında bilgilendirmek.</a:t>
          </a:r>
          <a:endParaRPr lang="tr-TR" sz="2800" kern="1200" dirty="0"/>
        </a:p>
      </dsp:txBody>
      <dsp:txXfrm>
        <a:off x="0" y="0"/>
        <a:ext cx="8357676" cy="470912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58204" cy="49251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 </a:t>
          </a:r>
          <a:endParaRPr lang="tr-TR" sz="2800" b="1" u="sng" kern="1200" dirty="0" smtClean="0"/>
        </a:p>
        <a:p>
          <a:pPr lvl="0" algn="just" defTabSz="1244600">
            <a:lnSpc>
              <a:spcPct val="90000"/>
            </a:lnSpc>
            <a:spcBef>
              <a:spcPct val="0"/>
            </a:spcBef>
            <a:spcAft>
              <a:spcPct val="35000"/>
            </a:spcAft>
          </a:pPr>
          <a:r>
            <a:rPr lang="tr-TR" sz="2800" kern="1200" dirty="0" smtClean="0"/>
            <a:t>1- Okullarda okul müdürü başkanlığında bir müdür yardımcısı, en az bir öğretmen ve okul aile birliği başkanı veya üyelerinin birinin katılımıyla,</a:t>
          </a:r>
        </a:p>
        <a:p>
          <a:pPr lvl="0" algn="just" defTabSz="1244600">
            <a:lnSpc>
              <a:spcPct val="90000"/>
            </a:lnSpc>
            <a:spcBef>
              <a:spcPct val="0"/>
            </a:spcBef>
            <a:spcAft>
              <a:spcPct val="35000"/>
            </a:spcAft>
          </a:pPr>
          <a:r>
            <a:rPr lang="tr-TR" sz="2800" kern="1200" dirty="0" smtClean="0"/>
            <a:t>2- Teknik Şartname doğrultusunda birleştirilmiş sınıflı  ilköğretim okullarında müdür yetkili öğretmenin başkanlığında iki öğretmenden; öğretmen sayısı yetersiz olması durumunda, muhtar veya azalardan birinin katılımıyla en az üç kişilik “Okul Kabul Komisyonu” oluşturulur.</a:t>
          </a:r>
          <a:endParaRPr lang="tr-TR" sz="2800" kern="1200" dirty="0"/>
        </a:p>
      </dsp:txBody>
      <dsp:txXfrm>
        <a:off x="0" y="0"/>
        <a:ext cx="8258204" cy="492514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781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u="sng" kern="1200" dirty="0" smtClean="0"/>
        </a:p>
        <a:p>
          <a:pPr lvl="0" algn="just" defTabSz="1244600">
            <a:lnSpc>
              <a:spcPct val="90000"/>
            </a:lnSpc>
            <a:spcBef>
              <a:spcPct val="0"/>
            </a:spcBef>
            <a:spcAft>
              <a:spcPct val="35000"/>
            </a:spcAft>
          </a:pPr>
          <a:r>
            <a:rPr lang="tr-TR" sz="2800" kern="1200" dirty="0" smtClean="0"/>
            <a:t>1. İl Okul Sütü Komisyonları kontrolünde gelen okul sütlerini irsaliye ve/veya tutanaklarla </a:t>
          </a:r>
          <a:r>
            <a:rPr lang="tr-TR" sz="2800" kern="1200" dirty="0" smtClean="0">
              <a:hlinkClick xmlns:r="http://schemas.openxmlformats.org/officeDocument/2006/relationships" r:id="rId1" action="ppaction://hlinkfile"/>
            </a:rPr>
            <a:t>(Ek- 6 ) </a:t>
          </a:r>
          <a:r>
            <a:rPr lang="tr-TR" sz="2800" kern="1200" dirty="0" smtClean="0"/>
            <a:t>Teknik Şartnameye göre teslim almak,</a:t>
          </a:r>
        </a:p>
        <a:p>
          <a:pPr lvl="0" algn="just" defTabSz="1244600">
            <a:lnSpc>
              <a:spcPct val="90000"/>
            </a:lnSpc>
            <a:spcBef>
              <a:spcPct val="0"/>
            </a:spcBef>
            <a:spcAft>
              <a:spcPct val="35000"/>
            </a:spcAft>
          </a:pPr>
          <a:r>
            <a:rPr lang="tr-TR" sz="2800" kern="1200" dirty="0" smtClean="0"/>
            <a:t>2. Okul sütleri teslim alınmadan  ve öğrencilere dağıtılmadan önce Teknik Şartnameye göre  fiziksel kontrolleri yapmak:</a:t>
          </a:r>
        </a:p>
        <a:p>
          <a:pPr lvl="0" algn="l" defTabSz="1244600">
            <a:lnSpc>
              <a:spcPct val="90000"/>
            </a:lnSpc>
            <a:spcBef>
              <a:spcPct val="0"/>
            </a:spcBef>
            <a:spcAft>
              <a:spcPct val="35000"/>
            </a:spcAft>
          </a:pPr>
          <a:endParaRPr lang="tr-TR" sz="2800" kern="1200" dirty="0" smtClean="0"/>
        </a:p>
      </dsp:txBody>
      <dsp:txXfrm>
        <a:off x="0" y="0"/>
        <a:ext cx="8229600" cy="478112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u="sng" kern="1200" dirty="0" smtClean="0"/>
        </a:p>
        <a:p>
          <a:pPr lvl="0" algn="just" defTabSz="1244600">
            <a:lnSpc>
              <a:spcPct val="90000"/>
            </a:lnSpc>
            <a:spcBef>
              <a:spcPct val="0"/>
            </a:spcBef>
            <a:spcAft>
              <a:spcPct val="35000"/>
            </a:spcAft>
          </a:pPr>
          <a:r>
            <a:rPr lang="tr-TR" sz="2800" b="0" u="none" kern="1200" dirty="0" smtClean="0"/>
            <a:t>Teknik Şartnameye göre;</a:t>
          </a:r>
        </a:p>
        <a:p>
          <a:pPr lvl="0" algn="just" defTabSz="1244600">
            <a:lnSpc>
              <a:spcPct val="90000"/>
            </a:lnSpc>
            <a:spcBef>
              <a:spcPct val="0"/>
            </a:spcBef>
            <a:spcAft>
              <a:spcPct val="35000"/>
            </a:spcAft>
          </a:pPr>
          <a:r>
            <a:rPr lang="tr-TR" sz="2800" kern="1200" dirty="0" smtClean="0"/>
            <a:t>•  Birim ambalajlarda akma ve/veya sızma görülmeyecektir.</a:t>
          </a:r>
        </a:p>
        <a:p>
          <a:pPr lvl="0" algn="just" defTabSz="1244600">
            <a:lnSpc>
              <a:spcPct val="90000"/>
            </a:lnSpc>
            <a:spcBef>
              <a:spcPct val="0"/>
            </a:spcBef>
            <a:spcAft>
              <a:spcPct val="35000"/>
            </a:spcAft>
          </a:pPr>
          <a:r>
            <a:rPr lang="tr-TR" sz="2800" kern="1200" dirty="0" smtClean="0"/>
            <a:t>•  Birim ambalajlar, kapatılmış olacaktır.</a:t>
          </a:r>
        </a:p>
        <a:p>
          <a:pPr lvl="0" algn="just" defTabSz="1244600">
            <a:lnSpc>
              <a:spcPct val="90000"/>
            </a:lnSpc>
            <a:spcBef>
              <a:spcPct val="0"/>
            </a:spcBef>
            <a:spcAft>
              <a:spcPct val="35000"/>
            </a:spcAft>
          </a:pPr>
          <a:r>
            <a:rPr lang="tr-TR" sz="2800" kern="1200" dirty="0" smtClean="0"/>
            <a:t>• Birim ambalajlar, delinmiş ve/veya yırtılmış olmayacaktır.</a:t>
          </a:r>
        </a:p>
        <a:p>
          <a:pPr lvl="0" algn="just" defTabSz="1244600">
            <a:lnSpc>
              <a:spcPct val="90000"/>
            </a:lnSpc>
            <a:spcBef>
              <a:spcPct val="0"/>
            </a:spcBef>
            <a:spcAft>
              <a:spcPct val="35000"/>
            </a:spcAft>
          </a:pPr>
          <a:r>
            <a:rPr lang="tr-TR" sz="2800" kern="1200" dirty="0" smtClean="0"/>
            <a:t>• Birim ambalajlar, </a:t>
          </a:r>
          <a:r>
            <a:rPr lang="tr-TR" sz="2800" kern="1200" dirty="0" err="1" smtClean="0"/>
            <a:t>bombaj</a:t>
          </a:r>
          <a:r>
            <a:rPr lang="tr-TR" sz="2800" kern="1200" dirty="0" smtClean="0"/>
            <a:t> yapmış olmayacaktır.</a:t>
          </a:r>
        </a:p>
      </dsp:txBody>
      <dsp:txXfrm>
        <a:off x="0" y="0"/>
        <a:ext cx="8229600" cy="4525963"/>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853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u="sng" kern="1200" dirty="0" smtClean="0"/>
        </a:p>
        <a:p>
          <a:pPr lvl="0" algn="just" defTabSz="1244600">
            <a:lnSpc>
              <a:spcPct val="90000"/>
            </a:lnSpc>
            <a:spcBef>
              <a:spcPct val="0"/>
            </a:spcBef>
            <a:spcAft>
              <a:spcPct val="35000"/>
            </a:spcAft>
          </a:pPr>
          <a:r>
            <a:rPr lang="tr-TR" sz="2800" kern="1200" dirty="0" smtClean="0"/>
            <a:t>3. Yüklenicilerin teslim etmek üzere getirdikleri okul sütlerinin istiflenmesine refakat etmek,</a:t>
          </a:r>
        </a:p>
        <a:p>
          <a:pPr lvl="0" algn="just" defTabSz="1244600">
            <a:lnSpc>
              <a:spcPct val="90000"/>
            </a:lnSpc>
            <a:spcBef>
              <a:spcPct val="0"/>
            </a:spcBef>
            <a:spcAft>
              <a:spcPct val="35000"/>
            </a:spcAft>
          </a:pPr>
          <a:r>
            <a:rPr lang="tr-TR" sz="2800" kern="1200" dirty="0" smtClean="0"/>
            <a:t>4. Okul sütlerini ulaşım, hava koşulları ve diğer sebepler dikkate alınarak 6 günden fazla miktarlarda da teslim almak</a:t>
          </a:r>
          <a:r>
            <a:rPr lang="tr-TR" sz="2400" kern="1200" dirty="0" smtClean="0"/>
            <a:t>,</a:t>
          </a:r>
        </a:p>
      </dsp:txBody>
      <dsp:txXfrm>
        <a:off x="0" y="0"/>
        <a:ext cx="8229600" cy="485313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853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u="sng" kern="1200" dirty="0" smtClean="0"/>
        </a:p>
        <a:p>
          <a:pPr lvl="0" algn="just" defTabSz="1244600">
            <a:lnSpc>
              <a:spcPct val="90000"/>
            </a:lnSpc>
            <a:spcBef>
              <a:spcPct val="0"/>
            </a:spcBef>
            <a:spcAft>
              <a:spcPct val="35000"/>
            </a:spcAft>
          </a:pPr>
          <a:r>
            <a:rPr lang="tr-TR" sz="2800" kern="1200" dirty="0" smtClean="0"/>
            <a:t>5. Teslim alınan okul sütlerinin her bir partisinin farklı kolilerinden toplam 5 adet açılmamış okul sütü kutusunu numune almak, tüketimi takip eden 72 saat süresince saklamak. Bu süre sonunda analiz gerektirmeyen durumlarda numuneleri program kapsamında dağıtmak. (Okul Müdürlüklerince alınan numuneler okul icmallerine dahil edilecektir.)</a:t>
          </a:r>
        </a:p>
      </dsp:txBody>
      <dsp:txXfrm>
        <a:off x="0" y="0"/>
        <a:ext cx="8229600" cy="4853136"/>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075240" cy="53280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u="sng" kern="1200" dirty="0" smtClean="0"/>
        </a:p>
        <a:p>
          <a:pPr lvl="0" algn="just" defTabSz="1244600">
            <a:lnSpc>
              <a:spcPct val="90000"/>
            </a:lnSpc>
            <a:spcBef>
              <a:spcPct val="0"/>
            </a:spcBef>
            <a:spcAft>
              <a:spcPct val="35000"/>
            </a:spcAft>
          </a:pPr>
          <a:r>
            <a:rPr lang="tr-TR" sz="2800" u="none" kern="1200" dirty="0" smtClean="0"/>
            <a:t>6. Okul sütlerinin öğrencilere dağıtımından önce kontrolleri yapmak,</a:t>
          </a:r>
        </a:p>
        <a:p>
          <a:pPr lvl="0" algn="just" defTabSz="1244600">
            <a:lnSpc>
              <a:spcPct val="90000"/>
            </a:lnSpc>
            <a:spcBef>
              <a:spcPct val="0"/>
            </a:spcBef>
            <a:spcAft>
              <a:spcPct val="35000"/>
            </a:spcAft>
          </a:pPr>
          <a:r>
            <a:rPr lang="tr-TR" sz="2800" u="none" kern="1200" dirty="0" smtClean="0"/>
            <a:t>7. Okul sütlerinden kaynaklandığı düşünülen  şikayetleri; en hızlı şekilde İl Okul Sütü Komisyonuna (İl/İlçe Milli Eğitim Müdürlükleri aracılığıyla) bildirmek,</a:t>
          </a:r>
        </a:p>
      </dsp:txBody>
      <dsp:txXfrm>
        <a:off x="0" y="0"/>
        <a:ext cx="8075240" cy="53280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401080" cy="499715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t>Okul Sütü Programı Uygulama Esasları Hakkındaki 10.07.2015 Tarih ve </a:t>
          </a:r>
          <a:r>
            <a:rPr lang="tr-TR" sz="2400" b="0" i="0" kern="1200" dirty="0" smtClean="0"/>
            <a:t>29412</a:t>
          </a:r>
          <a:r>
            <a:rPr lang="tr-TR" sz="2400" kern="1200" dirty="0" smtClean="0"/>
            <a:t> sayılı Resmi Gazetede Yayımlanan </a:t>
          </a:r>
          <a:r>
            <a:rPr lang="tr-TR" sz="2400" b="1" kern="1200" dirty="0" smtClean="0">
              <a:hlinkClick xmlns:r="http://schemas.openxmlformats.org/officeDocument/2006/relationships" r:id="rId1" action="ppaction://hlinkfile"/>
            </a:rPr>
            <a:t>2015/7837 Sayılı Bakanlar Kurulu Kararı</a:t>
          </a:r>
          <a:r>
            <a:rPr lang="tr-TR" sz="2400" b="1" kern="1200" dirty="0" smtClean="0"/>
            <a:t> </a:t>
          </a:r>
          <a:r>
            <a:rPr lang="tr-TR" sz="2400" kern="1200" dirty="0" smtClean="0"/>
            <a:t>doğrultusunda uygulanacaktır.  </a:t>
          </a:r>
        </a:p>
      </dsp:txBody>
      <dsp:txXfrm>
        <a:off x="0" y="0"/>
        <a:ext cx="8401080" cy="499715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9685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tr-TR" sz="2800" u="none" kern="1200" dirty="0" smtClean="0"/>
        </a:p>
        <a:p>
          <a:pPr lvl="0" algn="just" defTabSz="1244600">
            <a:lnSpc>
              <a:spcPct val="90000"/>
            </a:lnSpc>
            <a:spcBef>
              <a:spcPct val="0"/>
            </a:spcBef>
            <a:spcAft>
              <a:spcPct val="35000"/>
            </a:spcAft>
          </a:pPr>
          <a:r>
            <a:rPr lang="tr-TR" sz="2800" u="none" kern="1200" dirty="0" smtClean="0"/>
            <a:t>8. Numunelerin analizi gereken durumlarda; İl Okul Sütü Komisyonu talimatıyla İl/İlçe Gıda, Tarım ve Hayvancılık Müdürlüğü aracılığıyla numunelerin analize gönderilmesini sağlamak </a:t>
          </a:r>
          <a:r>
            <a:rPr lang="tr-TR" sz="2800" i="1" u="none" kern="1200" dirty="0" smtClean="0"/>
            <a:t>(Okul İdareleri analiz için numune göndermeyecektir),</a:t>
          </a:r>
          <a:endParaRPr lang="tr-TR" sz="2800" i="1" u="none" kern="1200" dirty="0"/>
        </a:p>
      </dsp:txBody>
      <dsp:txXfrm>
        <a:off x="0" y="0"/>
        <a:ext cx="8229600" cy="4968552"/>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9685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u="sng" kern="1200" dirty="0" smtClean="0"/>
        </a:p>
        <a:p>
          <a:pPr lvl="0" algn="just" defTabSz="1244600">
            <a:lnSpc>
              <a:spcPct val="90000"/>
            </a:lnSpc>
            <a:spcBef>
              <a:spcPct val="0"/>
            </a:spcBef>
            <a:spcAft>
              <a:spcPct val="35000"/>
            </a:spcAft>
          </a:pPr>
          <a:r>
            <a:rPr lang="tr-TR" sz="2800" u="none" kern="1200" dirty="0" smtClean="0"/>
            <a:t>9. Analiz sonuçlanıncaya kadar analize konu üretim partisi sütlerin dağıtımını durdurarak, diğer üretim partilerinin dağıtımına devam etmek,</a:t>
          </a:r>
        </a:p>
        <a:p>
          <a:pPr lvl="0" algn="just" defTabSz="1244600">
            <a:lnSpc>
              <a:spcPct val="90000"/>
            </a:lnSpc>
            <a:spcBef>
              <a:spcPct val="0"/>
            </a:spcBef>
            <a:spcAft>
              <a:spcPct val="35000"/>
            </a:spcAft>
          </a:pPr>
          <a:r>
            <a:rPr lang="tr-TR" sz="2800" u="none" kern="1200" dirty="0" smtClean="0"/>
            <a:t>10. Analiz sonuçları uygun olmayan okul sütlerinin dağıtımını durdurarak İl Okul Sütü Komisyonunun talimatına göre işlem yapmaktır.</a:t>
          </a:r>
          <a:endParaRPr lang="tr-TR" sz="2800" u="none" kern="1200" dirty="0"/>
        </a:p>
      </dsp:txBody>
      <dsp:txXfrm>
        <a:off x="0" y="0"/>
        <a:ext cx="8229600" cy="4968552"/>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9685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u="sng" kern="1200" dirty="0" smtClean="0">
            <a:solidFill>
              <a:schemeClr val="bg1"/>
            </a:solidFill>
          </a:endParaRPr>
        </a:p>
        <a:p>
          <a:pPr lvl="0" algn="l" defTabSz="1244600">
            <a:lnSpc>
              <a:spcPct val="90000"/>
            </a:lnSpc>
            <a:spcBef>
              <a:spcPct val="0"/>
            </a:spcBef>
            <a:spcAft>
              <a:spcPct val="35000"/>
            </a:spcAft>
          </a:pPr>
          <a:r>
            <a:rPr lang="tr-TR" sz="2800" kern="1200" dirty="0" smtClean="0"/>
            <a:t>1. İl Okul Sütü Komisyonunun sekretaryasını yürütmek,</a:t>
          </a:r>
        </a:p>
        <a:p>
          <a:pPr lvl="0" algn="l" defTabSz="1244600">
            <a:lnSpc>
              <a:spcPct val="90000"/>
            </a:lnSpc>
            <a:spcBef>
              <a:spcPct val="0"/>
            </a:spcBef>
            <a:spcAft>
              <a:spcPct val="35000"/>
            </a:spcAft>
          </a:pPr>
          <a:r>
            <a:rPr lang="tr-TR" sz="2800" kern="1200" dirty="0" smtClean="0"/>
            <a:t>2. Okul sütünün okullara ulaştırılmasının kontrolünü, uygun şartlarda korunmasını ve tüketimlerini sağlamak,</a:t>
          </a:r>
        </a:p>
        <a:p>
          <a:pPr lvl="0" algn="l" defTabSz="1244600">
            <a:lnSpc>
              <a:spcPct val="90000"/>
            </a:lnSpc>
            <a:spcBef>
              <a:spcPct val="0"/>
            </a:spcBef>
            <a:spcAft>
              <a:spcPct val="35000"/>
            </a:spcAft>
          </a:pPr>
          <a:r>
            <a:rPr lang="tr-TR" sz="2800" kern="1200" dirty="0" smtClean="0"/>
            <a:t>3. İlçe Millî Eğitim Müdürleri ve süt dağıtılacak okul müdürlerine eğitim verilmesini sağlamak</a:t>
          </a:r>
          <a:r>
            <a:rPr lang="tr-TR" sz="2400" kern="1200" dirty="0" smtClean="0"/>
            <a:t>,</a:t>
          </a:r>
        </a:p>
      </dsp:txBody>
      <dsp:txXfrm>
        <a:off x="0" y="0"/>
        <a:ext cx="8229600" cy="4968552"/>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853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kern="1200" dirty="0" smtClean="0"/>
        </a:p>
        <a:p>
          <a:pPr lvl="0" algn="just" defTabSz="1244600">
            <a:lnSpc>
              <a:spcPct val="90000"/>
            </a:lnSpc>
            <a:spcBef>
              <a:spcPct val="0"/>
            </a:spcBef>
            <a:spcAft>
              <a:spcPct val="35000"/>
            </a:spcAft>
          </a:pPr>
          <a:r>
            <a:rPr lang="tr-TR" sz="2800" kern="1200" dirty="0" smtClean="0"/>
            <a:t>4. Okul Sütü Modülü üzerinden alınacak , İl Okul Sütü Komisyonunca aylık olarak  düzenlenecek valilik onaylı Mal Muayene ve Kabul Komisyonu Raporunu </a:t>
          </a:r>
          <a:r>
            <a:rPr lang="tr-TR" sz="2800" kern="1200" dirty="0" smtClean="0">
              <a:hlinkClick xmlns:r="http://schemas.openxmlformats.org/officeDocument/2006/relationships" r:id="rId1" action="ppaction://hlinkfile"/>
            </a:rPr>
            <a:t>(Ek-1)</a:t>
          </a:r>
          <a:r>
            <a:rPr lang="tr-TR" sz="2800" kern="1200" dirty="0" smtClean="0"/>
            <a:t> ,  takip eden ayın beşinci işgününe kadar yükleniciye bildirmek,</a:t>
          </a:r>
        </a:p>
        <a:p>
          <a:pPr lvl="0" algn="just" defTabSz="1244600">
            <a:lnSpc>
              <a:spcPct val="90000"/>
            </a:lnSpc>
            <a:spcBef>
              <a:spcPct val="0"/>
            </a:spcBef>
            <a:spcAft>
              <a:spcPct val="35000"/>
            </a:spcAft>
          </a:pPr>
          <a:r>
            <a:rPr lang="tr-TR" sz="2800" kern="1200" dirty="0" smtClean="0"/>
            <a:t>5. Yüklenicilerin itirazını, 4734 sayılı Kamu İhale Kanunu ve ilgili mevzuatına göre değerlendirerek mutabakat sağlamak,</a:t>
          </a:r>
        </a:p>
      </dsp:txBody>
      <dsp:txXfrm>
        <a:off x="0" y="0"/>
        <a:ext cx="8229600" cy="4853136"/>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061598" cy="49685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6. İtiraz konusu kesinleşen Mal Muayene ve Kabul Komisyonu raporunu en kısa sürede Gıda, Tarım ve Hayvancılık Bakanlığına göndermek,</a:t>
          </a:r>
        </a:p>
        <a:p>
          <a:pPr lvl="0" algn="just" defTabSz="1244600">
            <a:lnSpc>
              <a:spcPct val="90000"/>
            </a:lnSpc>
            <a:spcBef>
              <a:spcPct val="0"/>
            </a:spcBef>
            <a:spcAft>
              <a:spcPct val="35000"/>
            </a:spcAft>
          </a:pPr>
          <a:r>
            <a:rPr lang="tr-TR" sz="2800" kern="1200" dirty="0" smtClean="0"/>
            <a:t>7. Programla ilgili eğitim çalışmalarını koordine etmek ve bu çalışmalarda görev almak,</a:t>
          </a:r>
        </a:p>
        <a:p>
          <a:pPr lvl="0" algn="just" defTabSz="1244600">
            <a:lnSpc>
              <a:spcPct val="90000"/>
            </a:lnSpc>
            <a:spcBef>
              <a:spcPct val="0"/>
            </a:spcBef>
            <a:spcAft>
              <a:spcPct val="35000"/>
            </a:spcAft>
          </a:pPr>
          <a:r>
            <a:rPr lang="tr-TR" sz="2800" kern="1200" dirty="0" smtClean="0"/>
            <a:t>8. Program süresince öğrenci gelişimlerine yönelik çalışmalarda Halk Sağlığı Müdürlüğü ile koordinasyon içerisinde çalışmaktır. </a:t>
          </a:r>
          <a:endParaRPr lang="tr-TR" sz="2800" kern="1200" dirty="0"/>
        </a:p>
      </dsp:txBody>
      <dsp:txXfrm>
        <a:off x="0" y="0"/>
        <a:ext cx="8061598" cy="4968552"/>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061598" cy="49685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6. İtiraz konusu kesinleşen Mal Muayene ve Kabul Komisyonu raporunu en kısa sürede Gıda, Tarım ve Hayvancılık Bakanlığına göndermek,</a:t>
          </a:r>
        </a:p>
        <a:p>
          <a:pPr lvl="0" algn="just" defTabSz="1244600">
            <a:lnSpc>
              <a:spcPct val="90000"/>
            </a:lnSpc>
            <a:spcBef>
              <a:spcPct val="0"/>
            </a:spcBef>
            <a:spcAft>
              <a:spcPct val="35000"/>
            </a:spcAft>
          </a:pPr>
          <a:r>
            <a:rPr lang="tr-TR" sz="2800" kern="1200" dirty="0" smtClean="0"/>
            <a:t>7. Programla ilgili eğitim çalışmalarını koordine etmek ve bu çalışmalarda görev almak,</a:t>
          </a:r>
        </a:p>
        <a:p>
          <a:pPr lvl="0" algn="just" defTabSz="1244600">
            <a:lnSpc>
              <a:spcPct val="90000"/>
            </a:lnSpc>
            <a:spcBef>
              <a:spcPct val="0"/>
            </a:spcBef>
            <a:spcAft>
              <a:spcPct val="35000"/>
            </a:spcAft>
          </a:pPr>
          <a:r>
            <a:rPr lang="tr-TR" sz="2800" kern="1200" dirty="0" smtClean="0"/>
            <a:t>8. Program süresince öğrenci gelişimlerine yönelik çalışmalarda Halk Sağlığı Müdürlüğü ile koordinasyon içerisinde çalışmaktır. </a:t>
          </a:r>
          <a:endParaRPr lang="tr-TR" sz="2800" kern="1200" dirty="0"/>
        </a:p>
      </dsp:txBody>
      <dsp:txXfrm>
        <a:off x="0" y="0"/>
        <a:ext cx="8061598" cy="4968552"/>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1. Programın okullarda uygulanmasının takip ve kontrolünü yapmak,</a:t>
          </a:r>
        </a:p>
        <a:p>
          <a:pPr lvl="0" algn="just" defTabSz="1244600">
            <a:lnSpc>
              <a:spcPct val="90000"/>
            </a:lnSpc>
            <a:spcBef>
              <a:spcPct val="0"/>
            </a:spcBef>
            <a:spcAft>
              <a:spcPct val="35000"/>
            </a:spcAft>
          </a:pPr>
          <a:r>
            <a:rPr lang="tr-TR" sz="2800" kern="1200" dirty="0" smtClean="0"/>
            <a:t>2. Aylık İlçe İcmalini </a:t>
          </a:r>
          <a:r>
            <a:rPr lang="tr-TR" sz="2800" u="none" kern="1200" dirty="0" smtClean="0">
              <a:hlinkClick xmlns:r="http://schemas.openxmlformats.org/officeDocument/2006/relationships" r:id="rId1" action="ppaction://hlinkfile"/>
            </a:rPr>
            <a:t>(Ek-2) </a:t>
          </a:r>
          <a:r>
            <a:rPr lang="tr-TR" sz="2800" kern="1200" dirty="0" smtClean="0"/>
            <a:t>İl Millî Eğitim Müdürlüğüne göndermek,</a:t>
          </a:r>
        </a:p>
        <a:p>
          <a:pPr lvl="0" algn="just" defTabSz="1244600">
            <a:lnSpc>
              <a:spcPct val="90000"/>
            </a:lnSpc>
            <a:spcBef>
              <a:spcPct val="0"/>
            </a:spcBef>
            <a:spcAft>
              <a:spcPct val="35000"/>
            </a:spcAft>
          </a:pPr>
          <a:r>
            <a:rPr lang="tr-TR" sz="2800" kern="1200" dirty="0" smtClean="0"/>
            <a:t>3. İlçelerde, programla ilgili eğitim çalışmalarını koordine etmek ve görev almaktır. </a:t>
          </a:r>
          <a:endParaRPr lang="tr-TR" sz="2800" kern="1200" dirty="0"/>
        </a:p>
      </dsp:txBody>
      <dsp:txXfrm>
        <a:off x="0" y="0"/>
        <a:ext cx="8229600" cy="4525963"/>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9971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u="sng" kern="1200" dirty="0" smtClean="0">
            <a:solidFill>
              <a:schemeClr val="bg1"/>
            </a:solidFill>
          </a:endParaRPr>
        </a:p>
        <a:p>
          <a:pPr lvl="0" algn="just" defTabSz="1244600">
            <a:lnSpc>
              <a:spcPct val="90000"/>
            </a:lnSpc>
            <a:spcBef>
              <a:spcPct val="0"/>
            </a:spcBef>
            <a:spcAft>
              <a:spcPct val="35000"/>
            </a:spcAft>
          </a:pPr>
          <a:r>
            <a:rPr lang="tr-TR" sz="2800" kern="1200" dirty="0" smtClean="0"/>
            <a:t>1. Okul Sütü Kabul Komisyonunu oluşturmak,</a:t>
          </a:r>
        </a:p>
        <a:p>
          <a:pPr lvl="0" algn="just" defTabSz="1244600">
            <a:lnSpc>
              <a:spcPct val="90000"/>
            </a:lnSpc>
            <a:spcBef>
              <a:spcPct val="0"/>
            </a:spcBef>
            <a:spcAft>
              <a:spcPct val="35000"/>
            </a:spcAft>
          </a:pPr>
          <a:r>
            <a:rPr lang="tr-TR" sz="2800" kern="1200" dirty="0" smtClean="0"/>
            <a:t>2.Öğretmen ve öğrencilere program konusunda eğitim verilmesini ve hazırlanan eğitim materyallerinin öğrencilere sunulmasını sağlamak,</a:t>
          </a:r>
        </a:p>
        <a:p>
          <a:pPr lvl="0" algn="just" defTabSz="1244600">
            <a:lnSpc>
              <a:spcPct val="90000"/>
            </a:lnSpc>
            <a:spcBef>
              <a:spcPct val="0"/>
            </a:spcBef>
            <a:spcAft>
              <a:spcPct val="35000"/>
            </a:spcAft>
          </a:pPr>
          <a:r>
            <a:rPr lang="tr-TR" sz="2800" kern="1200" dirty="0" smtClean="0"/>
            <a:t>  </a:t>
          </a:r>
          <a:endParaRPr lang="tr-TR" sz="2800" kern="1200" dirty="0"/>
        </a:p>
      </dsp:txBody>
      <dsp:txXfrm>
        <a:off x="0" y="0"/>
        <a:ext cx="8229600" cy="4997152"/>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632521" cy="4320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lang="tr-TR" sz="2800" kern="1200" dirty="0" smtClean="0"/>
        </a:p>
        <a:p>
          <a:pPr lvl="0" algn="just" defTabSz="1244600">
            <a:lnSpc>
              <a:spcPct val="90000"/>
            </a:lnSpc>
            <a:spcBef>
              <a:spcPct val="0"/>
            </a:spcBef>
            <a:spcAft>
              <a:spcPct val="35000"/>
            </a:spcAft>
          </a:pPr>
          <a:endParaRPr lang="tr-TR" sz="2800" kern="1200" dirty="0" smtClean="0"/>
        </a:p>
        <a:p>
          <a:pPr lvl="0" algn="just" defTabSz="1244600">
            <a:lnSpc>
              <a:spcPct val="90000"/>
            </a:lnSpc>
            <a:spcBef>
              <a:spcPct val="0"/>
            </a:spcBef>
            <a:spcAft>
              <a:spcPct val="35000"/>
            </a:spcAft>
          </a:pPr>
          <a:r>
            <a:rPr lang="tr-TR" sz="2800" kern="1200" dirty="0" smtClean="0"/>
            <a:t>3. Program hakkında velileri bilgilendirmek, süt dağıtımı öncesinde Okul Sütü Dağıtımı İzin Formunun </a:t>
          </a:r>
          <a:r>
            <a:rPr lang="tr-TR" sz="2800" kern="1200" dirty="0" smtClean="0">
              <a:hlinkClick xmlns:r="http://schemas.openxmlformats.org/officeDocument/2006/relationships" r:id="rId1" action="ppaction://hlinkfile"/>
            </a:rPr>
            <a:t>(Ek-3) </a:t>
          </a:r>
          <a:r>
            <a:rPr lang="tr-TR" sz="2800" kern="1200" dirty="0" smtClean="0"/>
            <a:t>veliler tarafından doldurularak Okul Sütü Modülüne işlenmesini sağlamak, </a:t>
          </a:r>
        </a:p>
        <a:p>
          <a:pPr lvl="0" algn="just" defTabSz="1244600">
            <a:lnSpc>
              <a:spcPct val="90000"/>
            </a:lnSpc>
            <a:spcBef>
              <a:spcPct val="0"/>
            </a:spcBef>
            <a:spcAft>
              <a:spcPct val="35000"/>
            </a:spcAft>
          </a:pPr>
          <a:r>
            <a:rPr lang="tr-TR" sz="2800" kern="1200" dirty="0" smtClean="0"/>
            <a:t>4. Okulda süt içim zamanını belirlemek, öğretmen kontrolünde içilmesini sağlamak,</a:t>
          </a:r>
        </a:p>
        <a:p>
          <a:pPr lvl="0" algn="just" defTabSz="1244600">
            <a:lnSpc>
              <a:spcPct val="90000"/>
            </a:lnSpc>
            <a:spcBef>
              <a:spcPct val="0"/>
            </a:spcBef>
            <a:spcAft>
              <a:spcPct val="35000"/>
            </a:spcAft>
          </a:pPr>
          <a:endParaRPr lang="tr-TR" sz="2800" kern="1200" dirty="0" smtClean="0"/>
        </a:p>
        <a:p>
          <a:pPr lvl="0" algn="just" defTabSz="1244600">
            <a:lnSpc>
              <a:spcPct val="90000"/>
            </a:lnSpc>
            <a:spcBef>
              <a:spcPct val="0"/>
            </a:spcBef>
            <a:spcAft>
              <a:spcPct val="35000"/>
            </a:spcAft>
          </a:pPr>
          <a:endParaRPr lang="tr-TR" sz="2800" i="1" kern="1200" dirty="0" smtClean="0">
            <a:solidFill>
              <a:srgbClr val="FF0000"/>
            </a:solidFill>
          </a:endParaRPr>
        </a:p>
      </dsp:txBody>
      <dsp:txXfrm>
        <a:off x="0" y="0"/>
        <a:ext cx="8632521" cy="4320480"/>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401080" cy="49251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5. Herhangi bir öğrencide süt içimi sonrası bulantı, kusma, ishal gibi rahatsızlıkların gelişmesi durumunda öğrencinin okul idaresi tarafından en yakın sağlık kuruluşuna intikalini sağlamak, velisini bilgilendirmek ve sınıf öğretmeni tarafından “Süt İçilmesi Sonrası Oluşan Şikayet Formu’nun” </a:t>
          </a:r>
          <a:r>
            <a:rPr lang="tr-TR" sz="2800" kern="1200" dirty="0" smtClean="0">
              <a:hlinkClick xmlns:r="http://schemas.openxmlformats.org/officeDocument/2006/relationships" r:id="rId1" action="ppaction://hlinkfile"/>
            </a:rPr>
            <a:t>(Ek-4)</a:t>
          </a:r>
          <a:r>
            <a:rPr lang="tr-TR" sz="2800" kern="1200" dirty="0" smtClean="0"/>
            <a:t> gününde doldurulmasını sağlamak,  </a:t>
          </a:r>
        </a:p>
      </dsp:txBody>
      <dsp:txXfrm>
        <a:off x="0" y="0"/>
        <a:ext cx="8401080" cy="49251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401080" cy="499715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t>2015-2016 eğitim-öğretim yılından itibaren </a:t>
          </a:r>
          <a:r>
            <a:rPr lang="tr-TR" sz="2400" b="0" u="sng" kern="1200" dirty="0" smtClean="0"/>
            <a:t>bağımsız anaokulu, uygulama sınıfı, anasınıfı ve ilkokul öğrencilerine</a:t>
          </a:r>
          <a:r>
            <a:rPr lang="tr-TR" sz="2400" kern="1200" dirty="0" smtClean="0"/>
            <a:t> 3 eğitim öğretim yılı süreyle  UHT içme sütü dağıtılacaktır.</a:t>
          </a:r>
        </a:p>
        <a:p>
          <a:pPr lvl="0" algn="just" defTabSz="1066800">
            <a:lnSpc>
              <a:spcPct val="90000"/>
            </a:lnSpc>
            <a:spcBef>
              <a:spcPct val="0"/>
            </a:spcBef>
            <a:spcAft>
              <a:spcPct val="35000"/>
            </a:spcAft>
          </a:pPr>
          <a:r>
            <a:rPr lang="tr-TR" sz="2400" kern="1200" dirty="0" smtClean="0"/>
            <a:t>Program doğrultusunda dağıtılacak sütün dağıtım takvimi, </a:t>
          </a:r>
          <a:r>
            <a:rPr lang="tr-TR" sz="2400" b="1" kern="1200" dirty="0" smtClean="0">
              <a:hlinkClick xmlns:r="http://schemas.openxmlformats.org/officeDocument/2006/relationships" r:id="rId1" action="ppaction://hlinkfile"/>
            </a:rPr>
            <a:t>Okul Sütü Programı Uygulama Tebliği </a:t>
          </a:r>
          <a:r>
            <a:rPr lang="tr-TR" sz="2400" kern="1200" dirty="0" smtClean="0"/>
            <a:t>ile belirlenmiştir.</a:t>
          </a:r>
        </a:p>
        <a:p>
          <a:pPr lvl="0" algn="just" defTabSz="1066800">
            <a:lnSpc>
              <a:spcPct val="90000"/>
            </a:lnSpc>
            <a:spcBef>
              <a:spcPct val="0"/>
            </a:spcBef>
            <a:spcAft>
              <a:spcPct val="35000"/>
            </a:spcAft>
          </a:pPr>
          <a:endParaRPr lang="tr-TR" sz="2400" b="0" kern="1200" dirty="0" smtClean="0"/>
        </a:p>
        <a:p>
          <a:pPr lvl="0" algn="just" defTabSz="1066800">
            <a:lnSpc>
              <a:spcPct val="90000"/>
            </a:lnSpc>
            <a:spcBef>
              <a:spcPct val="0"/>
            </a:spcBef>
            <a:spcAft>
              <a:spcPct val="35000"/>
            </a:spcAft>
          </a:pPr>
          <a:endParaRPr lang="tr-TR" sz="2400" b="0" kern="1200" dirty="0" smtClean="0"/>
        </a:p>
      </dsp:txBody>
      <dsp:txXfrm>
        <a:off x="0" y="0"/>
        <a:ext cx="8401080" cy="4997152"/>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9971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u="sng" kern="1200" dirty="0" smtClean="0">
            <a:solidFill>
              <a:schemeClr val="bg1"/>
            </a:solidFill>
          </a:endParaRPr>
        </a:p>
        <a:p>
          <a:pPr lvl="0" algn="l" defTabSz="1244600">
            <a:lnSpc>
              <a:spcPct val="90000"/>
            </a:lnSpc>
            <a:spcBef>
              <a:spcPct val="0"/>
            </a:spcBef>
            <a:spcAft>
              <a:spcPct val="35000"/>
            </a:spcAft>
          </a:pPr>
          <a:r>
            <a:rPr lang="tr-TR" sz="2400" kern="1200" dirty="0" smtClean="0"/>
            <a:t>6. </a:t>
          </a:r>
          <a:r>
            <a:rPr lang="tr-TR" sz="2400" u="none" kern="1200" dirty="0" smtClean="0"/>
            <a:t>Karşılaşılan sorunları </a:t>
          </a:r>
          <a:r>
            <a:rPr lang="tr-TR" sz="2400" u="sng" kern="1200" dirty="0" smtClean="0"/>
            <a:t>İl Okul Sütü Komisyonuna </a:t>
          </a:r>
          <a:r>
            <a:rPr lang="tr-TR" sz="2400" u="none" kern="1200" dirty="0" smtClean="0"/>
            <a:t>iletmek (teslim, ulaşım, ürün niteliği ile ilgili vb. diğer sorunlar) </a:t>
          </a:r>
        </a:p>
        <a:p>
          <a:pPr lvl="0" algn="l" defTabSz="1244600">
            <a:lnSpc>
              <a:spcPct val="90000"/>
            </a:lnSpc>
            <a:spcBef>
              <a:spcPct val="0"/>
            </a:spcBef>
            <a:spcAft>
              <a:spcPct val="35000"/>
            </a:spcAft>
          </a:pPr>
          <a:r>
            <a:rPr lang="tr-TR" sz="2400" u="none" kern="1200" dirty="0" smtClean="0"/>
            <a:t>7. Teknik Şartnameye uygun olarak okul sütünün muhafazası ve depolanması için gerekli tedbirleri almak, güvenli, serin, kuru ve güneş almayan yer temin etmek,  kış aylarında sütün  donmaması için gerekli  tedbirleri almak,</a:t>
          </a:r>
        </a:p>
        <a:p>
          <a:pPr lvl="0" algn="l" defTabSz="1244600">
            <a:lnSpc>
              <a:spcPct val="90000"/>
            </a:lnSpc>
            <a:spcBef>
              <a:spcPct val="0"/>
            </a:spcBef>
            <a:spcAft>
              <a:spcPct val="35000"/>
            </a:spcAft>
          </a:pPr>
          <a:endParaRPr lang="tr-TR" sz="2400" u="none" kern="1200" dirty="0" smtClean="0"/>
        </a:p>
        <a:p>
          <a:pPr lvl="0" algn="l" defTabSz="1244600">
            <a:lnSpc>
              <a:spcPct val="90000"/>
            </a:lnSpc>
            <a:spcBef>
              <a:spcPct val="0"/>
            </a:spcBef>
            <a:spcAft>
              <a:spcPct val="35000"/>
            </a:spcAft>
          </a:pPr>
          <a:r>
            <a:rPr lang="tr-TR" sz="2400" u="none" kern="1200" dirty="0" smtClean="0"/>
            <a:t>Not: Okul icmalleri Bakanlık tarafından bildirilen tarih itibarıyla çıktı alınıp imzalandıktan sonra muhafaza edilecektir.</a:t>
          </a:r>
        </a:p>
      </dsp:txBody>
      <dsp:txXfrm>
        <a:off x="0" y="0"/>
        <a:ext cx="8229600" cy="4997152"/>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10376" y="0"/>
          <a:ext cx="7599857" cy="4853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1. Öğrencileri ve velilerin sütün yararları hakkında eğitim materyallerinden yararlanmalarını sağlamak, </a:t>
          </a:r>
        </a:p>
        <a:p>
          <a:pPr lvl="0" algn="just" defTabSz="1244600">
            <a:lnSpc>
              <a:spcPct val="90000"/>
            </a:lnSpc>
            <a:spcBef>
              <a:spcPct val="0"/>
            </a:spcBef>
            <a:spcAft>
              <a:spcPct val="35000"/>
            </a:spcAft>
          </a:pPr>
          <a:r>
            <a:rPr lang="tr-TR" sz="2800" kern="1200" dirty="0" smtClean="0"/>
            <a:t>2. Süt hassasiyeti tespit edilen öğrencileri okul idaresine bildirmek ve dağıtım programının dışında tutmak,</a:t>
          </a:r>
        </a:p>
        <a:p>
          <a:pPr lvl="0" algn="just" defTabSz="1244600">
            <a:lnSpc>
              <a:spcPct val="90000"/>
            </a:lnSpc>
            <a:spcBef>
              <a:spcPct val="0"/>
            </a:spcBef>
            <a:spcAft>
              <a:spcPct val="35000"/>
            </a:spcAft>
          </a:pPr>
          <a:r>
            <a:rPr lang="tr-TR" sz="2800" kern="1200" dirty="0" smtClean="0"/>
            <a:t>3. Dağıtım öncesi okul sütlerinin kullanım tarihini kontrol  etmek,</a:t>
          </a:r>
        </a:p>
      </dsp:txBody>
      <dsp:txXfrm>
        <a:off x="10376" y="0"/>
        <a:ext cx="7599857" cy="4853136"/>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4. Ambalajlarla ilgili Teknik Şartnamede yer alan fiziksel kontrolü yapmak, </a:t>
          </a:r>
          <a:r>
            <a:rPr lang="tr-TR" sz="2800" kern="1200" dirty="0" err="1" smtClean="0"/>
            <a:t>bombaj</a:t>
          </a:r>
          <a:r>
            <a:rPr lang="tr-TR" sz="2800" kern="1200" dirty="0" smtClean="0"/>
            <a:t>, delik, yırtık ve ezik gibi ambalaj bütünlüğünün zarar gördüğü durumlarda bu sütleri dağıtmayarak okul idaresine teslim etmek,</a:t>
          </a:r>
        </a:p>
        <a:p>
          <a:pPr lvl="0" algn="just" defTabSz="1244600">
            <a:lnSpc>
              <a:spcPct val="90000"/>
            </a:lnSpc>
            <a:spcBef>
              <a:spcPct val="0"/>
            </a:spcBef>
            <a:spcAft>
              <a:spcPct val="35000"/>
            </a:spcAft>
          </a:pPr>
          <a:r>
            <a:rPr lang="tr-TR" sz="2800" kern="1200" dirty="0" smtClean="0">
              <a:solidFill>
                <a:schemeClr val="bg1"/>
              </a:solidFill>
            </a:rPr>
            <a:t>5. Süt İçilmesi Sonrası Oluşan Şikayet Formunu </a:t>
          </a:r>
          <a:r>
            <a:rPr lang="tr-TR" sz="2800" kern="1200" dirty="0" smtClean="0">
              <a:solidFill>
                <a:schemeClr val="bg1"/>
              </a:solidFill>
              <a:hlinkClick xmlns:r="http://schemas.openxmlformats.org/officeDocument/2006/relationships" r:id="rId1" action="ppaction://hlinkfile"/>
            </a:rPr>
            <a:t>(Ek- 4) </a:t>
          </a:r>
          <a:r>
            <a:rPr lang="tr-TR" sz="2800" kern="1200" dirty="0" smtClean="0">
              <a:solidFill>
                <a:schemeClr val="bg1"/>
              </a:solidFill>
            </a:rPr>
            <a:t>gününde doldurarak Okul Sütü Modülüne kaydetmek,</a:t>
          </a:r>
        </a:p>
      </dsp:txBody>
      <dsp:txXfrm>
        <a:off x="0" y="0"/>
        <a:ext cx="8229600" cy="4525963"/>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6. Öğrencilerin dağıtılan sütleri sınıfta ve ders boyunca içmelerini sağlamak, açılmış ve bir ders boyunca bitirilmemiş sütleri içirmemek.</a:t>
          </a:r>
        </a:p>
        <a:p>
          <a:pPr lvl="0" algn="just" defTabSz="1244600">
            <a:lnSpc>
              <a:spcPct val="90000"/>
            </a:lnSpc>
            <a:spcBef>
              <a:spcPct val="0"/>
            </a:spcBef>
            <a:spcAft>
              <a:spcPct val="35000"/>
            </a:spcAft>
          </a:pPr>
          <a:endParaRPr lang="tr-TR" sz="2800" kern="1200" dirty="0"/>
        </a:p>
      </dsp:txBody>
      <dsp:txXfrm>
        <a:off x="0" y="0"/>
        <a:ext cx="8229600" cy="4525963"/>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b="0" kern="1200" dirty="0" smtClean="0"/>
            <a:t>İl Okul Sütü Komisyonu tarafından, Programdan yararlanacak olan okulların depolarının yarıyıl tatili ilk haftası sonuna kadar Gıda, Tarım ve Hayvancılık Bakanlığının yazıları doğrultusunda hazır hale getirilmesi konusunda gerekli tedbirlerin alınması sağlanmıştır.</a:t>
          </a:r>
        </a:p>
        <a:p>
          <a:pPr lvl="0" algn="just" defTabSz="1244600">
            <a:lnSpc>
              <a:spcPct val="90000"/>
            </a:lnSpc>
            <a:spcBef>
              <a:spcPct val="0"/>
            </a:spcBef>
            <a:spcAft>
              <a:spcPct val="35000"/>
            </a:spcAft>
          </a:pPr>
          <a:r>
            <a:rPr lang="tr-TR" sz="2800" b="0" kern="1200" dirty="0" smtClean="0">
              <a:solidFill>
                <a:srgbClr val="FF0000"/>
              </a:solidFill>
              <a:hlinkClick xmlns:r="http://schemas.openxmlformats.org/officeDocument/2006/relationships" r:id="rId1" action="ppaction://hlinkfile"/>
            </a:rPr>
            <a:t>Valilik Yazısı </a:t>
          </a:r>
          <a:r>
            <a:rPr lang="tr-TR" sz="2800" b="0" kern="1200" dirty="0" smtClean="0"/>
            <a:t>(Tedbirler)</a:t>
          </a:r>
          <a:endParaRPr lang="tr-TR" sz="2800" b="0" kern="1200" dirty="0"/>
        </a:p>
      </dsp:txBody>
      <dsp:txXfrm>
        <a:off x="0" y="0"/>
        <a:ext cx="8229600" cy="4525963"/>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E-OKUL SİSTEMİNE KAYITLI OLMAYAN YABANCI ÖĞRENCİLERİN OKUL SÜTÜ PROGRAMINDAN YARARLANABİLMESİ İÇİN YAPILACAK İŞLEMLER </a:t>
          </a:r>
        </a:p>
        <a:p>
          <a:pPr lvl="0" algn="ctr" defTabSz="1244600">
            <a:lnSpc>
              <a:spcPct val="90000"/>
            </a:lnSpc>
            <a:spcBef>
              <a:spcPct val="0"/>
            </a:spcBef>
            <a:spcAft>
              <a:spcPct val="35000"/>
            </a:spcAft>
          </a:pPr>
          <a:r>
            <a:rPr lang="tr-TR" sz="2800" b="0" kern="1200" dirty="0" smtClean="0">
              <a:hlinkClick xmlns:r="http://schemas.openxmlformats.org/officeDocument/2006/relationships" r:id="rId1" action="ppaction://hlinkfile"/>
            </a:rPr>
            <a:t>Makam Onayı</a:t>
          </a:r>
          <a:endParaRPr lang="tr-TR" sz="2800" b="0" kern="1200" dirty="0"/>
        </a:p>
      </dsp:txBody>
      <dsp:txXfrm>
        <a:off x="0" y="0"/>
        <a:ext cx="8229600" cy="4525963"/>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E-OKUL SİSTEMİNE KAYITLI OLMAYAN YABANCI ÖĞRENCİLERİN OKUL SÜTÜ PROGRAMINDAN YARARLANABİLMESİ İÇİN YAPILACAK İŞLEMLER </a:t>
          </a:r>
        </a:p>
        <a:p>
          <a:pPr lvl="0" algn="ctr" defTabSz="1244600">
            <a:lnSpc>
              <a:spcPct val="90000"/>
            </a:lnSpc>
            <a:spcBef>
              <a:spcPct val="0"/>
            </a:spcBef>
            <a:spcAft>
              <a:spcPct val="35000"/>
            </a:spcAft>
          </a:pPr>
          <a:r>
            <a:rPr lang="tr-TR" sz="2800" b="0" kern="1200" dirty="0" smtClean="0">
              <a:hlinkClick xmlns:r="http://schemas.openxmlformats.org/officeDocument/2006/relationships" r:id="rId1" action="ppaction://hlinkfile"/>
            </a:rPr>
            <a:t>Valilik Yazısı</a:t>
          </a:r>
          <a:endParaRPr lang="tr-TR" sz="2800" b="0" kern="1200" dirty="0"/>
        </a:p>
      </dsp:txBody>
      <dsp:txXfrm>
        <a:off x="0" y="0"/>
        <a:ext cx="8229600" cy="4525963"/>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E-OKUL SİSTEMİNE KAYITLI OLMAYAN YABANCI ÖĞRENCİLERİN OKUL SÜTÜ PROGRAMINDAN YARARLANABİLMESİ İÇİN YAPILACAK İŞLEMLER </a:t>
          </a:r>
        </a:p>
        <a:p>
          <a:pPr lvl="0" algn="ctr" defTabSz="1244600">
            <a:lnSpc>
              <a:spcPct val="90000"/>
            </a:lnSpc>
            <a:spcBef>
              <a:spcPct val="0"/>
            </a:spcBef>
            <a:spcAft>
              <a:spcPct val="35000"/>
            </a:spcAft>
          </a:pPr>
          <a:r>
            <a:rPr lang="tr-TR" sz="2800" b="0" kern="1200" dirty="0" smtClean="0">
              <a:hlinkClick xmlns:r="http://schemas.openxmlformats.org/officeDocument/2006/relationships" r:id="rId1" action="ppaction://hlinkfile"/>
            </a:rPr>
            <a:t>Yönerge</a:t>
          </a:r>
          <a:endParaRPr lang="tr-TR" sz="2800" b="0" kern="1200" dirty="0"/>
        </a:p>
      </dsp:txBody>
      <dsp:txXfrm>
        <a:off x="0" y="0"/>
        <a:ext cx="8229600" cy="4525963"/>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1563"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endParaRPr lang="tr-TR" sz="2500" b="0" kern="1200" dirty="0" smtClean="0"/>
        </a:p>
        <a:p>
          <a:pPr lvl="0" algn="just" defTabSz="1111250">
            <a:lnSpc>
              <a:spcPct val="90000"/>
            </a:lnSpc>
            <a:spcBef>
              <a:spcPct val="0"/>
            </a:spcBef>
            <a:spcAft>
              <a:spcPct val="35000"/>
            </a:spcAft>
          </a:pPr>
          <a:endParaRPr lang="tr-TR" sz="2500" b="0" kern="1200" dirty="0" smtClean="0"/>
        </a:p>
        <a:p>
          <a:pPr lvl="0" algn="just" defTabSz="1111250">
            <a:lnSpc>
              <a:spcPct val="90000"/>
            </a:lnSpc>
            <a:spcBef>
              <a:spcPct val="0"/>
            </a:spcBef>
            <a:spcAft>
              <a:spcPct val="35000"/>
            </a:spcAft>
          </a:pPr>
          <a:r>
            <a:rPr lang="tr-TR" sz="2500" b="0" kern="1200" dirty="0" smtClean="0"/>
            <a:t> </a:t>
          </a:r>
          <a:r>
            <a:rPr lang="tr-TR" sz="2500" kern="1200" dirty="0" smtClean="0"/>
            <a:t>Okul Sütü Programının anlık takibi, kontrol ve değerlendirilmesi, muhtemel tereddütlere daha hızlı çözüm üretilebilmesi ve daha sağlıklı yürütülebilmesi için  web tabanlı bir yazılıma yönelik; Okul Sütü Modülü hazırlanmıştır. İlk olarak, </a:t>
          </a:r>
          <a:r>
            <a:rPr lang="tr-TR" sz="2500" b="0" kern="1200" dirty="0" smtClean="0"/>
            <a:t>2013-2014 eğitim öğretim yılında uygulamaya konmuştur.</a:t>
          </a:r>
        </a:p>
        <a:p>
          <a:pPr lvl="0" algn="just" defTabSz="1111250">
            <a:lnSpc>
              <a:spcPct val="90000"/>
            </a:lnSpc>
            <a:spcBef>
              <a:spcPct val="0"/>
            </a:spcBef>
            <a:spcAft>
              <a:spcPct val="35000"/>
            </a:spcAft>
          </a:pPr>
          <a:endParaRPr lang="tr-TR" sz="2500" b="0" kern="1200" dirty="0" smtClean="0"/>
        </a:p>
        <a:p>
          <a:pPr lvl="0" algn="just" defTabSz="1111250">
            <a:lnSpc>
              <a:spcPct val="90000"/>
            </a:lnSpc>
            <a:spcBef>
              <a:spcPct val="0"/>
            </a:spcBef>
            <a:spcAft>
              <a:spcPct val="35000"/>
            </a:spcAft>
          </a:pPr>
          <a:endParaRPr lang="tr-TR" sz="2800" b="0" kern="1200" dirty="0"/>
        </a:p>
      </dsp:txBody>
      <dsp:txXfrm>
        <a:off x="0" y="0"/>
        <a:ext cx="8221563" cy="4525963"/>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b="0" kern="1200" dirty="0" smtClean="0"/>
            <a:t>1. OKUL SÜTÜ DAĞITIM MODÜLÜ</a:t>
          </a:r>
        </a:p>
        <a:p>
          <a:pPr lvl="0" algn="just" defTabSz="1244600">
            <a:lnSpc>
              <a:spcPct val="90000"/>
            </a:lnSpc>
            <a:spcBef>
              <a:spcPct val="0"/>
            </a:spcBef>
            <a:spcAft>
              <a:spcPct val="35000"/>
            </a:spcAft>
          </a:pPr>
          <a:r>
            <a:rPr lang="tr-TR" sz="2800" b="0" kern="1200" dirty="0" smtClean="0"/>
            <a:t>2. YÖNETİCİ MODÜLÜ</a:t>
          </a:r>
        </a:p>
        <a:p>
          <a:pPr lvl="0" algn="just" defTabSz="1244600">
            <a:lnSpc>
              <a:spcPct val="90000"/>
            </a:lnSpc>
            <a:spcBef>
              <a:spcPct val="0"/>
            </a:spcBef>
            <a:spcAft>
              <a:spcPct val="35000"/>
            </a:spcAft>
          </a:pPr>
          <a:r>
            <a:rPr lang="tr-TR" sz="2800" b="0" kern="1200" dirty="0" smtClean="0"/>
            <a:t>3. ŞİFRE İŞLEMLERİ</a:t>
          </a:r>
        </a:p>
        <a:p>
          <a:pPr lvl="0" algn="just" defTabSz="1244600">
            <a:lnSpc>
              <a:spcPct val="90000"/>
            </a:lnSpc>
            <a:spcBef>
              <a:spcPct val="0"/>
            </a:spcBef>
            <a:spcAft>
              <a:spcPct val="35000"/>
            </a:spcAft>
          </a:pPr>
          <a:endParaRPr lang="tr-TR" sz="2800" b="0" kern="1200" dirty="0"/>
        </a:p>
      </dsp:txBody>
      <dsp:txXfrm>
        <a:off x="0" y="0"/>
        <a:ext cx="8229600" cy="452596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355104" cy="528641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0" kern="1200" dirty="0" smtClean="0"/>
            <a:t>         </a:t>
          </a:r>
        </a:p>
        <a:p>
          <a:pPr lvl="0" algn="l" defTabSz="1066800">
            <a:lnSpc>
              <a:spcPct val="90000"/>
            </a:lnSpc>
            <a:spcBef>
              <a:spcPct val="0"/>
            </a:spcBef>
            <a:spcAft>
              <a:spcPct val="35000"/>
            </a:spcAft>
          </a:pPr>
          <a:r>
            <a:rPr lang="tr-TR" sz="2400" b="0" kern="1200" dirty="0" smtClean="0"/>
            <a:t>             </a:t>
          </a:r>
          <a:r>
            <a:rPr lang="tr-TR" sz="2400" b="0" u="sng" kern="1200" dirty="0" smtClean="0"/>
            <a:t>REHBERİN İÇERİĞİ</a:t>
          </a:r>
        </a:p>
        <a:p>
          <a:pPr lvl="0" algn="l" defTabSz="1066800">
            <a:lnSpc>
              <a:spcPct val="90000"/>
            </a:lnSpc>
            <a:spcBef>
              <a:spcPct val="0"/>
            </a:spcBef>
            <a:spcAft>
              <a:spcPct val="35000"/>
            </a:spcAft>
          </a:pPr>
          <a:r>
            <a:rPr lang="tr-TR" sz="2400" b="0" kern="1200" dirty="0" smtClean="0"/>
            <a:t>-Organizasyon</a:t>
          </a:r>
        </a:p>
        <a:p>
          <a:pPr lvl="0" algn="l" defTabSz="1066800">
            <a:lnSpc>
              <a:spcPct val="90000"/>
            </a:lnSpc>
            <a:spcBef>
              <a:spcPct val="0"/>
            </a:spcBef>
            <a:spcAft>
              <a:spcPct val="35000"/>
            </a:spcAft>
          </a:pPr>
          <a:r>
            <a:rPr lang="tr-TR" sz="2400" b="0" kern="1200" dirty="0" smtClean="0"/>
            <a:t>-İl Okul Sütü Komisyonu ve Görevleri</a:t>
          </a:r>
        </a:p>
        <a:p>
          <a:pPr lvl="0" algn="l" defTabSz="1066800">
            <a:lnSpc>
              <a:spcPct val="90000"/>
            </a:lnSpc>
            <a:spcBef>
              <a:spcPct val="0"/>
            </a:spcBef>
            <a:spcAft>
              <a:spcPct val="35000"/>
            </a:spcAft>
          </a:pPr>
          <a:r>
            <a:rPr lang="tr-TR" sz="2400" b="0" kern="1200" dirty="0" smtClean="0"/>
            <a:t>-İlçe Okul Sütü Komisyonu ve Görevleri</a:t>
          </a:r>
        </a:p>
        <a:p>
          <a:pPr lvl="0" algn="l" defTabSz="1066800">
            <a:lnSpc>
              <a:spcPct val="90000"/>
            </a:lnSpc>
            <a:spcBef>
              <a:spcPct val="0"/>
            </a:spcBef>
            <a:spcAft>
              <a:spcPct val="35000"/>
            </a:spcAft>
          </a:pPr>
          <a:r>
            <a:rPr lang="tr-TR" sz="2400" b="0" kern="1200" dirty="0" smtClean="0"/>
            <a:t>-İl Millî Eğitim Müdürlükleri Görevleri</a:t>
          </a:r>
        </a:p>
        <a:p>
          <a:pPr lvl="0" algn="l" defTabSz="1066800">
            <a:lnSpc>
              <a:spcPct val="90000"/>
            </a:lnSpc>
            <a:spcBef>
              <a:spcPct val="0"/>
            </a:spcBef>
            <a:spcAft>
              <a:spcPct val="35000"/>
            </a:spcAft>
          </a:pPr>
          <a:r>
            <a:rPr lang="tr-TR" sz="2400" b="0" kern="1200" dirty="0" smtClean="0"/>
            <a:t>-İlçe Millî Eğitim Müdürlükleri Görevleri</a:t>
          </a:r>
        </a:p>
        <a:p>
          <a:pPr lvl="0" algn="l" defTabSz="1066800">
            <a:lnSpc>
              <a:spcPct val="90000"/>
            </a:lnSpc>
            <a:spcBef>
              <a:spcPct val="0"/>
            </a:spcBef>
            <a:spcAft>
              <a:spcPct val="35000"/>
            </a:spcAft>
          </a:pPr>
          <a:r>
            <a:rPr lang="tr-TR" sz="2400" b="0" kern="1200" dirty="0" smtClean="0"/>
            <a:t>-Süt Dağıtımı Yapılan Okul Müdürlükleri Görevleri</a:t>
          </a:r>
        </a:p>
        <a:p>
          <a:pPr lvl="0" algn="l" defTabSz="1066800">
            <a:lnSpc>
              <a:spcPct val="90000"/>
            </a:lnSpc>
            <a:spcBef>
              <a:spcPct val="0"/>
            </a:spcBef>
            <a:spcAft>
              <a:spcPct val="35000"/>
            </a:spcAft>
          </a:pPr>
          <a:r>
            <a:rPr lang="tr-TR" sz="2400" b="0" kern="1200" dirty="0" smtClean="0"/>
            <a:t>-</a:t>
          </a:r>
          <a:r>
            <a:rPr lang="tr-TR" sz="2400" b="0" u="none" kern="1200" dirty="0" smtClean="0"/>
            <a:t>Okul Sütü Kabul Komisyonu ve Görevleri</a:t>
          </a:r>
        </a:p>
        <a:p>
          <a:pPr lvl="0" algn="l" defTabSz="1066800">
            <a:lnSpc>
              <a:spcPct val="90000"/>
            </a:lnSpc>
            <a:spcBef>
              <a:spcPct val="0"/>
            </a:spcBef>
            <a:spcAft>
              <a:spcPct val="35000"/>
            </a:spcAft>
          </a:pPr>
          <a:r>
            <a:rPr lang="tr-TR" sz="2400" b="0" kern="1200" dirty="0" smtClean="0"/>
            <a:t>-Süt Dağıtımı Yapılan Sınıfların Öğretmenlerinin Görevleri  </a:t>
          </a:r>
        </a:p>
        <a:p>
          <a:pPr lvl="0" algn="l" defTabSz="1066800">
            <a:lnSpc>
              <a:spcPct val="90000"/>
            </a:lnSpc>
            <a:spcBef>
              <a:spcPct val="0"/>
            </a:spcBef>
            <a:spcAft>
              <a:spcPct val="35000"/>
            </a:spcAft>
          </a:pPr>
          <a:endParaRPr lang="tr-TR" sz="2800" kern="1200" dirty="0" smtClean="0"/>
        </a:p>
        <a:p>
          <a:pPr lvl="0" algn="l" defTabSz="1066800">
            <a:lnSpc>
              <a:spcPct val="90000"/>
            </a:lnSpc>
            <a:spcBef>
              <a:spcPct val="0"/>
            </a:spcBef>
            <a:spcAft>
              <a:spcPct val="35000"/>
            </a:spcAft>
          </a:pPr>
          <a:endParaRPr lang="tr-TR" sz="2800" kern="1200" dirty="0"/>
        </a:p>
      </dsp:txBody>
      <dsp:txXfrm>
        <a:off x="0" y="0"/>
        <a:ext cx="8355104" cy="5286412"/>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1563"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endParaRPr lang="tr-TR" sz="2500" b="0" kern="1200" dirty="0" smtClean="0"/>
        </a:p>
        <a:p>
          <a:pPr lvl="0" algn="just" defTabSz="1111250">
            <a:lnSpc>
              <a:spcPct val="90000"/>
            </a:lnSpc>
            <a:spcBef>
              <a:spcPct val="0"/>
            </a:spcBef>
            <a:spcAft>
              <a:spcPct val="35000"/>
            </a:spcAft>
          </a:pPr>
          <a:r>
            <a:rPr lang="tr-TR" sz="2500" b="0" kern="1200" dirty="0" smtClean="0"/>
            <a:t>Kurum ve firmalar, iş ve işlemlerin tamamını bu modül üzerinden gerçekleştirmektedir.</a:t>
          </a:r>
        </a:p>
        <a:p>
          <a:pPr lvl="0" algn="just" defTabSz="1111250">
            <a:lnSpc>
              <a:spcPct val="90000"/>
            </a:lnSpc>
            <a:spcBef>
              <a:spcPct val="0"/>
            </a:spcBef>
            <a:spcAft>
              <a:spcPct val="35000"/>
            </a:spcAft>
          </a:pPr>
          <a:r>
            <a:rPr lang="tr-TR" sz="2500" b="0" kern="1200" dirty="0" smtClean="0"/>
            <a:t>A-KURUM İŞLEMLERİ</a:t>
          </a:r>
        </a:p>
        <a:p>
          <a:pPr lvl="0" algn="just" defTabSz="1111250">
            <a:lnSpc>
              <a:spcPct val="90000"/>
            </a:lnSpc>
            <a:spcBef>
              <a:spcPct val="0"/>
            </a:spcBef>
            <a:spcAft>
              <a:spcPct val="35000"/>
            </a:spcAft>
          </a:pPr>
          <a:r>
            <a:rPr lang="tr-TR" sz="2500" b="0" kern="1200" dirty="0" smtClean="0"/>
            <a:t>1. İlçe Dağıtım Listesi</a:t>
          </a:r>
        </a:p>
        <a:p>
          <a:pPr lvl="0" algn="just" defTabSz="1111250">
            <a:lnSpc>
              <a:spcPct val="90000"/>
            </a:lnSpc>
            <a:spcBef>
              <a:spcPct val="0"/>
            </a:spcBef>
            <a:spcAft>
              <a:spcPct val="35000"/>
            </a:spcAft>
          </a:pPr>
          <a:r>
            <a:rPr lang="tr-TR" sz="2500" b="0" kern="1200" dirty="0" smtClean="0"/>
            <a:t>2. Öğrenci Belirleme</a:t>
          </a:r>
        </a:p>
        <a:p>
          <a:pPr lvl="0" algn="just" defTabSz="1111250">
            <a:lnSpc>
              <a:spcPct val="90000"/>
            </a:lnSpc>
            <a:spcBef>
              <a:spcPct val="0"/>
            </a:spcBef>
            <a:spcAft>
              <a:spcPct val="35000"/>
            </a:spcAft>
          </a:pPr>
          <a:r>
            <a:rPr lang="tr-TR" sz="2500" b="0" kern="1200" dirty="0" smtClean="0"/>
            <a:t>3. İlçeler Süt İçen Öğrenci Bilgileri</a:t>
          </a:r>
        </a:p>
        <a:p>
          <a:pPr lvl="0" algn="just" defTabSz="1111250">
            <a:lnSpc>
              <a:spcPct val="90000"/>
            </a:lnSpc>
            <a:spcBef>
              <a:spcPct val="0"/>
            </a:spcBef>
            <a:spcAft>
              <a:spcPct val="35000"/>
            </a:spcAft>
          </a:pPr>
          <a:r>
            <a:rPr lang="tr-TR" sz="2500" b="0" kern="1200" dirty="0" smtClean="0"/>
            <a:t>4.Kurum Teslimat Giriş</a:t>
          </a:r>
        </a:p>
        <a:p>
          <a:pPr lvl="0" algn="just" defTabSz="1111250">
            <a:lnSpc>
              <a:spcPct val="90000"/>
            </a:lnSpc>
            <a:spcBef>
              <a:spcPct val="0"/>
            </a:spcBef>
            <a:spcAft>
              <a:spcPct val="35000"/>
            </a:spcAft>
          </a:pPr>
          <a:r>
            <a:rPr lang="tr-TR" sz="2500" b="0" kern="1200" dirty="0" smtClean="0"/>
            <a:t>5.Kurum Tüketim Giriş</a:t>
          </a:r>
        </a:p>
        <a:p>
          <a:pPr lvl="0" algn="just" defTabSz="1111250">
            <a:lnSpc>
              <a:spcPct val="90000"/>
            </a:lnSpc>
            <a:spcBef>
              <a:spcPct val="0"/>
            </a:spcBef>
            <a:spcAft>
              <a:spcPct val="35000"/>
            </a:spcAft>
          </a:pPr>
          <a:r>
            <a:rPr lang="tr-TR" sz="2500" b="0" kern="1200" dirty="0" smtClean="0"/>
            <a:t>6.İl Komisyon İletişim Bilgileri</a:t>
          </a:r>
        </a:p>
        <a:p>
          <a:pPr lvl="0" algn="just" defTabSz="1111250">
            <a:lnSpc>
              <a:spcPct val="90000"/>
            </a:lnSpc>
            <a:spcBef>
              <a:spcPct val="0"/>
            </a:spcBef>
            <a:spcAft>
              <a:spcPct val="35000"/>
            </a:spcAft>
          </a:pPr>
          <a:r>
            <a:rPr lang="tr-TR" sz="2800" b="0" kern="1200" dirty="0" smtClean="0"/>
            <a:t> </a:t>
          </a:r>
          <a:endParaRPr lang="tr-TR" sz="2800" b="0" kern="1200" dirty="0"/>
        </a:p>
      </dsp:txBody>
      <dsp:txXfrm>
        <a:off x="0" y="0"/>
        <a:ext cx="8221563" cy="4525963"/>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1563"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marL="0" marR="0" lvl="0" indent="0" algn="just" defTabSz="914400" eaLnBrk="1" fontAlgn="auto" latinLnBrk="0" hangingPunct="1">
            <a:lnSpc>
              <a:spcPct val="100000"/>
            </a:lnSpc>
            <a:spcBef>
              <a:spcPct val="0"/>
            </a:spcBef>
            <a:spcAft>
              <a:spcPts val="0"/>
            </a:spcAft>
            <a:buClrTx/>
            <a:buSzTx/>
            <a:buFontTx/>
            <a:buNone/>
            <a:tabLst/>
            <a:defRPr/>
          </a:pPr>
          <a:r>
            <a:rPr lang="tr-TR" sz="2800" b="0" kern="1200" dirty="0" smtClean="0"/>
            <a:t>B - BAKANLIK İŞLEMLERİ: Bu bölüm, Firma Tanımlama Duyuru ve Dosya yükleme bölümü gibi bakanlıkla ilgili iş ve işlemlerin yapıldığı bölümdür.</a:t>
          </a:r>
        </a:p>
        <a:p>
          <a:pPr marL="0" marR="0" lvl="0" indent="0" algn="just" defTabSz="914400" eaLnBrk="1" fontAlgn="auto" latinLnBrk="0" hangingPunct="1">
            <a:lnSpc>
              <a:spcPct val="100000"/>
            </a:lnSpc>
            <a:spcBef>
              <a:spcPct val="0"/>
            </a:spcBef>
            <a:spcAft>
              <a:spcPts val="0"/>
            </a:spcAft>
            <a:buClrTx/>
            <a:buSzTx/>
            <a:buFontTx/>
            <a:buNone/>
            <a:tabLst/>
            <a:defRPr/>
          </a:pPr>
          <a:endParaRPr lang="tr-TR" sz="2800" b="0" kern="1200" dirty="0" smtClean="0"/>
        </a:p>
        <a:p>
          <a:pPr marL="0" marR="0" lvl="0" indent="0" algn="just" defTabSz="914400" eaLnBrk="1" fontAlgn="auto" latinLnBrk="0" hangingPunct="1">
            <a:lnSpc>
              <a:spcPct val="100000"/>
            </a:lnSpc>
            <a:spcBef>
              <a:spcPct val="0"/>
            </a:spcBef>
            <a:spcAft>
              <a:spcPts val="0"/>
            </a:spcAft>
            <a:buClrTx/>
            <a:buSzTx/>
            <a:buFontTx/>
            <a:buNone/>
            <a:tabLst/>
            <a:defRPr/>
          </a:pPr>
          <a:r>
            <a:rPr lang="tr-TR" sz="2800" b="0" kern="1200" dirty="0" smtClean="0"/>
            <a:t> C - FİRMA İŞLEMLERİ: Bu bölüm, yüklenici firmaların ürün parti numaralarını tanımladığı bölümdür.  </a:t>
          </a:r>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a:p>
      </dsp:txBody>
      <dsp:txXfrm>
        <a:off x="0" y="0"/>
        <a:ext cx="8221563" cy="4525963"/>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b="0" kern="1200" dirty="0" smtClean="0"/>
            <a:t>D-RAPOR İŞLEMLERİ</a:t>
          </a:r>
        </a:p>
        <a:p>
          <a:pPr lvl="0" algn="just" defTabSz="1244600">
            <a:lnSpc>
              <a:spcPct val="90000"/>
            </a:lnSpc>
            <a:spcBef>
              <a:spcPct val="0"/>
            </a:spcBef>
            <a:spcAft>
              <a:spcPct val="35000"/>
            </a:spcAft>
          </a:pPr>
          <a:r>
            <a:rPr lang="tr-TR" sz="2800" b="0" kern="1200" dirty="0" smtClean="0"/>
            <a:t>1. </a:t>
          </a:r>
          <a:r>
            <a:rPr lang="tr-TR" sz="2800" b="0" kern="1200" dirty="0" smtClean="0">
              <a:hlinkClick xmlns:r="http://schemas.openxmlformats.org/officeDocument/2006/relationships" r:id="rId1" action="ppaction://hlinkfile"/>
            </a:rPr>
            <a:t>İl,İlçe,Okul İcmalleri </a:t>
          </a:r>
          <a:endParaRPr lang="tr-TR" sz="2800" b="0" kern="1200" dirty="0" smtClean="0"/>
        </a:p>
        <a:p>
          <a:pPr lvl="0" algn="just" defTabSz="1244600">
            <a:lnSpc>
              <a:spcPct val="90000"/>
            </a:lnSpc>
            <a:spcBef>
              <a:spcPct val="0"/>
            </a:spcBef>
            <a:spcAft>
              <a:spcPct val="35000"/>
            </a:spcAft>
          </a:pPr>
          <a:r>
            <a:rPr lang="tr-TR" sz="2800" b="0" kern="1200" dirty="0" smtClean="0"/>
            <a:t>2.İl ve İlçe Stok Raporları</a:t>
          </a:r>
        </a:p>
        <a:p>
          <a:pPr lvl="0" algn="just" defTabSz="1244600">
            <a:lnSpc>
              <a:spcPct val="90000"/>
            </a:lnSpc>
            <a:spcBef>
              <a:spcPct val="0"/>
            </a:spcBef>
            <a:spcAft>
              <a:spcPct val="35000"/>
            </a:spcAft>
          </a:pPr>
          <a:r>
            <a:rPr lang="tr-TR" sz="2800" b="0" kern="1200" dirty="0" smtClean="0"/>
            <a:t>3. İlçe Okul Stok Raporları</a:t>
          </a:r>
        </a:p>
        <a:p>
          <a:pPr lvl="0" algn="just" defTabSz="1244600">
            <a:lnSpc>
              <a:spcPct val="90000"/>
            </a:lnSpc>
            <a:spcBef>
              <a:spcPct val="0"/>
            </a:spcBef>
            <a:spcAft>
              <a:spcPct val="35000"/>
            </a:spcAft>
          </a:pPr>
          <a:r>
            <a:rPr lang="tr-TR" sz="2800" b="0" kern="1200" dirty="0" smtClean="0"/>
            <a:t>4.Okul Detay Raporu</a:t>
          </a:r>
        </a:p>
        <a:p>
          <a:pPr lvl="0" algn="just" defTabSz="1244600">
            <a:lnSpc>
              <a:spcPct val="90000"/>
            </a:lnSpc>
            <a:spcBef>
              <a:spcPct val="0"/>
            </a:spcBef>
            <a:spcAft>
              <a:spcPct val="35000"/>
            </a:spcAft>
          </a:pPr>
          <a:r>
            <a:rPr lang="tr-TR" sz="2800" b="0" kern="1200" dirty="0" smtClean="0"/>
            <a:t>5. Okul İletişim Listesi</a:t>
          </a:r>
        </a:p>
        <a:p>
          <a:pPr lvl="0" algn="just" defTabSz="1244600">
            <a:lnSpc>
              <a:spcPct val="90000"/>
            </a:lnSpc>
            <a:spcBef>
              <a:spcPct val="0"/>
            </a:spcBef>
            <a:spcAft>
              <a:spcPct val="35000"/>
            </a:spcAft>
          </a:pPr>
          <a:endParaRPr lang="tr-TR" sz="2800" b="0" kern="1200" dirty="0"/>
        </a:p>
      </dsp:txBody>
      <dsp:txXfrm>
        <a:off x="0" y="0"/>
        <a:ext cx="8229600" cy="4525963"/>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1563"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r>
            <a:rPr lang="tr-TR" sz="2800" b="0" kern="1200" dirty="0" smtClean="0"/>
            <a:t>Okul Sütü Modülüne veri girişleri, titizlikle ve zamanında yapılması sağlanacaktır</a:t>
          </a:r>
          <a:r>
            <a:rPr lang="tr-TR" sz="2800" b="0" kern="1200" smtClean="0"/>
            <a:t>.  </a:t>
          </a:r>
          <a:endParaRPr lang="tr-TR" sz="2800" b="0" kern="1200" dirty="0" smtClean="0"/>
        </a:p>
        <a:p>
          <a:pPr lvl="0" algn="just" defTabSz="1244600">
            <a:lnSpc>
              <a:spcPct val="90000"/>
            </a:lnSpc>
            <a:spcBef>
              <a:spcPct val="0"/>
            </a:spcBef>
            <a:spcAft>
              <a:spcPct val="35000"/>
            </a:spcAft>
          </a:pPr>
          <a:r>
            <a:rPr lang="tr-TR" sz="2800" b="0" kern="1200" dirty="0" smtClean="0"/>
            <a:t>Haksız ödemelerin yapılmasına sebep olan belge veya belgeleri düzenleyen gerçek veya tüzel kişiler geri alınacak tutarların tahsilinde müştereken sorumlu tutulur ve haklarında adli ve/veya idari işlem başlatılacaktır.</a:t>
          </a:r>
        </a:p>
        <a:p>
          <a:pPr lvl="0" algn="just" defTabSz="1244600">
            <a:lnSpc>
              <a:spcPct val="90000"/>
            </a:lnSpc>
            <a:spcBef>
              <a:spcPct val="0"/>
            </a:spcBef>
            <a:spcAft>
              <a:spcPct val="35000"/>
            </a:spcAft>
          </a:pPr>
          <a:endParaRPr lang="tr-TR" sz="2800" b="0" kern="1200" dirty="0"/>
        </a:p>
      </dsp:txBody>
      <dsp:txXfrm>
        <a:off x="0" y="0"/>
        <a:ext cx="8221563" cy="4525963"/>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b="0" kern="1200" dirty="0" smtClean="0"/>
            <a:t>Bu Modül, Okul Sütü Programının kullanıcılarına ait şifre ve yetkilendirme iş ve işlemlerinin yapıldığı bölümdür. Bu bölümü İl Milli Eğitim Müdürlüklerinde görevli MEBBİS yetkilileri kullanmaktadır. </a:t>
          </a:r>
        </a:p>
        <a:p>
          <a:pPr lvl="0" algn="just" defTabSz="1244600">
            <a:lnSpc>
              <a:spcPct val="90000"/>
            </a:lnSpc>
            <a:spcBef>
              <a:spcPct val="0"/>
            </a:spcBef>
            <a:spcAft>
              <a:spcPct val="35000"/>
            </a:spcAft>
          </a:pPr>
          <a:r>
            <a:rPr lang="tr-TR" sz="2800" b="1" u="sng" kern="1200" dirty="0" smtClean="0"/>
            <a:t>Okul Sütü Modülü kullanıcı şifreleri Bakanlığımız merkez teşkilâtından değil İl </a:t>
          </a:r>
          <a:r>
            <a:rPr lang="tr-TR" sz="2800" b="1" u="sng" kern="1200" dirty="0" err="1" smtClean="0"/>
            <a:t>Mebbis</a:t>
          </a:r>
          <a:r>
            <a:rPr lang="tr-TR" sz="2800" b="1" u="sng" kern="1200" dirty="0" smtClean="0"/>
            <a:t> görevlilerinden temin edilmektedir</a:t>
          </a:r>
          <a:r>
            <a:rPr lang="tr-TR" sz="2800" b="0" u="sng" kern="1200" dirty="0" smtClean="0"/>
            <a:t>.</a:t>
          </a:r>
          <a:endParaRPr lang="tr-TR" sz="2800" b="0" u="sng" kern="1200" dirty="0"/>
        </a:p>
      </dsp:txBody>
      <dsp:txXfrm>
        <a:off x="0" y="0"/>
        <a:ext cx="8229600" cy="4525963"/>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b="0" kern="1200" dirty="0" smtClean="0"/>
            <a:t>Okul Sütü Modülü Girişi:</a:t>
          </a:r>
        </a:p>
        <a:p>
          <a:pPr lvl="0" algn="just" defTabSz="1244600">
            <a:lnSpc>
              <a:spcPct val="90000"/>
            </a:lnSpc>
            <a:spcBef>
              <a:spcPct val="0"/>
            </a:spcBef>
            <a:spcAft>
              <a:spcPct val="35000"/>
            </a:spcAft>
          </a:pPr>
          <a:r>
            <a:rPr lang="tr-TR" sz="2800" b="0" kern="1200" dirty="0" smtClean="0">
              <a:hlinkClick xmlns:r="http://schemas.openxmlformats.org/officeDocument/2006/relationships" r:id="rId1"/>
            </a:rPr>
            <a:t>http://okulsutu.meb.gov.tr</a:t>
          </a:r>
          <a:r>
            <a:rPr lang="tr-TR" sz="2800" b="0" kern="1200" dirty="0" smtClean="0"/>
            <a:t> adresinden yapılmaktadır.</a:t>
          </a:r>
        </a:p>
        <a:p>
          <a:pPr lvl="0" algn="just" defTabSz="1244600">
            <a:lnSpc>
              <a:spcPct val="90000"/>
            </a:lnSpc>
            <a:spcBef>
              <a:spcPct val="0"/>
            </a:spcBef>
            <a:spcAft>
              <a:spcPct val="35000"/>
            </a:spcAft>
          </a:pPr>
          <a:endParaRPr lang="tr-TR" sz="2800" b="0" kern="1200" dirty="0" smtClean="0"/>
        </a:p>
        <a:p>
          <a:pPr lvl="0" algn="just" defTabSz="1244600">
            <a:lnSpc>
              <a:spcPct val="90000"/>
            </a:lnSpc>
            <a:spcBef>
              <a:spcPct val="0"/>
            </a:spcBef>
            <a:spcAft>
              <a:spcPct val="35000"/>
            </a:spcAft>
          </a:pPr>
          <a:endParaRPr lang="tr-TR" sz="2800" b="0" kern="1200" dirty="0" smtClean="0"/>
        </a:p>
      </dsp:txBody>
      <dsp:txXfrm>
        <a:off x="0" y="0"/>
        <a:ext cx="8229600" cy="452596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363272" cy="49685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t>Sütlerin taşınması, okul idarelerine teslimi, depolanması ve öğrencilere dağıtımı ile ilgili kayıt ve izlenebilirliği sağlamak, programın değerlendirmesini yapmak, ilgili Bakanlıkların taşra birimlerinin eşgüdüm içerisinde çalışmalarını sağlamak amacıyla, Sağlık Bakanlığı ve Milli Eğitim Bakanlığının uygun görüşleriyle, Gıda, Tarım ve Hayvancılık Bakanlığı tarafından hazırlanmıştır.</a:t>
          </a:r>
          <a:endParaRPr lang="tr-TR" sz="2400" kern="1200" dirty="0"/>
        </a:p>
      </dsp:txBody>
      <dsp:txXfrm>
        <a:off x="0" y="0"/>
        <a:ext cx="8363272" cy="496855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4472" y="0"/>
          <a:ext cx="598117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a:t>
          </a:r>
          <a:r>
            <a:rPr lang="tr-TR" sz="2400" b="1" kern="1200" dirty="0" smtClean="0"/>
            <a:t>Gıda, Tarım ve Hayvancılık Bakanlığı </a:t>
          </a:r>
        </a:p>
        <a:p>
          <a:pPr lvl="0" algn="ctr" defTabSz="1066800">
            <a:lnSpc>
              <a:spcPct val="90000"/>
            </a:lnSpc>
            <a:spcBef>
              <a:spcPct val="0"/>
            </a:spcBef>
            <a:spcAft>
              <a:spcPct val="35000"/>
            </a:spcAft>
          </a:pPr>
          <a:r>
            <a:rPr lang="tr-TR" sz="2400" kern="1200" dirty="0" smtClean="0"/>
            <a:t>(Hayvancılık Genel Müdürlüğü),</a:t>
          </a:r>
        </a:p>
        <a:p>
          <a:pPr lvl="0" algn="ctr" defTabSz="1066800">
            <a:lnSpc>
              <a:spcPct val="90000"/>
            </a:lnSpc>
            <a:spcBef>
              <a:spcPct val="0"/>
            </a:spcBef>
            <a:spcAft>
              <a:spcPct val="35000"/>
            </a:spcAft>
          </a:pPr>
          <a:r>
            <a:rPr lang="tr-TR" sz="2400" b="1" kern="1200" dirty="0" smtClean="0"/>
            <a:t>-Millî Eğitim Bakanlığı </a:t>
          </a:r>
        </a:p>
        <a:p>
          <a:pPr lvl="0" algn="ctr" defTabSz="1066800">
            <a:lnSpc>
              <a:spcPct val="90000"/>
            </a:lnSpc>
            <a:spcBef>
              <a:spcPct val="0"/>
            </a:spcBef>
            <a:spcAft>
              <a:spcPct val="35000"/>
            </a:spcAft>
          </a:pPr>
          <a:r>
            <a:rPr lang="tr-TR" sz="2400" kern="1200" dirty="0" smtClean="0"/>
            <a:t>(Temel Eğitim Genel Müdürlüğü), </a:t>
          </a:r>
        </a:p>
        <a:p>
          <a:pPr lvl="0" algn="ctr" defTabSz="1066800">
            <a:lnSpc>
              <a:spcPct val="90000"/>
            </a:lnSpc>
            <a:spcBef>
              <a:spcPct val="0"/>
            </a:spcBef>
            <a:spcAft>
              <a:spcPct val="35000"/>
            </a:spcAft>
          </a:pPr>
          <a:r>
            <a:rPr lang="tr-TR" sz="2400" b="1" kern="1200" dirty="0" smtClean="0"/>
            <a:t>-Sağlık Bakanlığı</a:t>
          </a:r>
        </a:p>
        <a:p>
          <a:pPr lvl="0" algn="ctr" defTabSz="1066800">
            <a:lnSpc>
              <a:spcPct val="90000"/>
            </a:lnSpc>
            <a:spcBef>
              <a:spcPct val="0"/>
            </a:spcBef>
            <a:spcAft>
              <a:spcPct val="35000"/>
            </a:spcAft>
          </a:pPr>
          <a:r>
            <a:rPr lang="tr-TR" sz="2400" kern="1200" dirty="0" smtClean="0"/>
            <a:t>( Halk Sağlığı Kurumu)</a:t>
          </a:r>
        </a:p>
        <a:p>
          <a:pPr lvl="0" algn="ctr" defTabSz="1066800">
            <a:lnSpc>
              <a:spcPct val="90000"/>
            </a:lnSpc>
            <a:spcBef>
              <a:spcPct val="0"/>
            </a:spcBef>
            <a:spcAft>
              <a:spcPct val="35000"/>
            </a:spcAft>
          </a:pPr>
          <a:r>
            <a:rPr lang="tr-TR" sz="2400" b="0" kern="1200" dirty="0" smtClean="0"/>
            <a:t>katılımıyla yürütülür.</a:t>
          </a:r>
        </a:p>
      </dsp:txBody>
      <dsp:txXfrm>
        <a:off x="4472" y="0"/>
        <a:ext cx="5981170" cy="452596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501692" cy="470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Eğitimden sorumlu Vali Yardımcısı  başkanlığında;</a:t>
          </a:r>
        </a:p>
        <a:p>
          <a:pPr lvl="0" defTabSz="1066800">
            <a:lnSpc>
              <a:spcPct val="90000"/>
            </a:lnSpc>
            <a:spcBef>
              <a:spcPct val="0"/>
            </a:spcBef>
            <a:spcAft>
              <a:spcPct val="35000"/>
            </a:spcAft>
          </a:pPr>
          <a:r>
            <a:rPr lang="tr-TR" sz="2400" kern="1200" dirty="0" smtClean="0"/>
            <a:t>- İl Gıda, Tarım ve Hayvancılık Müdürlüğü,</a:t>
          </a:r>
        </a:p>
        <a:p>
          <a:pPr lvl="0" defTabSz="1066800">
            <a:lnSpc>
              <a:spcPct val="90000"/>
            </a:lnSpc>
            <a:spcBef>
              <a:spcPct val="0"/>
            </a:spcBef>
            <a:spcAft>
              <a:spcPct val="35000"/>
            </a:spcAft>
          </a:pPr>
          <a:r>
            <a:rPr lang="tr-TR" sz="2400" kern="1200" dirty="0" smtClean="0"/>
            <a:t>- İl Millî Eğitim Müdürlüğü,</a:t>
          </a:r>
        </a:p>
        <a:p>
          <a:pPr lvl="0" defTabSz="1066800">
            <a:lnSpc>
              <a:spcPct val="90000"/>
            </a:lnSpc>
            <a:spcBef>
              <a:spcPct val="0"/>
            </a:spcBef>
            <a:spcAft>
              <a:spcPct val="35000"/>
            </a:spcAft>
          </a:pPr>
          <a:r>
            <a:rPr lang="tr-TR" sz="2400" kern="1200" dirty="0" smtClean="0"/>
            <a:t>-Defterdarlık </a:t>
          </a:r>
        </a:p>
        <a:p>
          <a:pPr lvl="0" defTabSz="1066800">
            <a:lnSpc>
              <a:spcPct val="90000"/>
            </a:lnSpc>
            <a:spcBef>
              <a:spcPct val="0"/>
            </a:spcBef>
            <a:spcAft>
              <a:spcPct val="35000"/>
            </a:spcAft>
          </a:pPr>
          <a:r>
            <a:rPr lang="tr-TR" sz="2400" kern="1200" dirty="0" smtClean="0"/>
            <a:t>- İl Halk Sağlığı Müdürlüğü </a:t>
          </a:r>
        </a:p>
        <a:p>
          <a:pPr lvl="0" defTabSz="1066800">
            <a:lnSpc>
              <a:spcPct val="90000"/>
            </a:lnSpc>
            <a:spcBef>
              <a:spcPct val="0"/>
            </a:spcBef>
            <a:spcAft>
              <a:spcPct val="35000"/>
            </a:spcAft>
          </a:pPr>
          <a:r>
            <a:rPr lang="tr-TR" sz="2400" kern="1200" dirty="0" smtClean="0"/>
            <a:t>temsilcilerinden oluşur.</a:t>
          </a:r>
        </a:p>
        <a:p>
          <a:pPr lvl="0" defTabSz="1066800">
            <a:lnSpc>
              <a:spcPct val="90000"/>
            </a:lnSpc>
            <a:spcBef>
              <a:spcPct val="0"/>
            </a:spcBef>
            <a:spcAft>
              <a:spcPct val="35000"/>
            </a:spcAft>
          </a:pPr>
          <a:r>
            <a:rPr lang="tr-TR" sz="2400" kern="1200" dirty="0" smtClean="0"/>
            <a:t> </a:t>
          </a:r>
          <a:endParaRPr lang="tr-TR" sz="2400" kern="1200" dirty="0"/>
        </a:p>
      </dsp:txBody>
      <dsp:txXfrm>
        <a:off x="0" y="0"/>
        <a:ext cx="8501692" cy="47091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357676" cy="4630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1. İllerde Programın yürütülmesini sağlamak,</a:t>
          </a:r>
        </a:p>
        <a:p>
          <a:pPr lvl="0" algn="just" defTabSz="1244600">
            <a:lnSpc>
              <a:spcPct val="90000"/>
            </a:lnSpc>
            <a:spcBef>
              <a:spcPct val="0"/>
            </a:spcBef>
            <a:spcAft>
              <a:spcPct val="35000"/>
            </a:spcAft>
          </a:pPr>
          <a:r>
            <a:rPr lang="tr-TR" sz="2800" kern="1200" dirty="0" smtClean="0"/>
            <a:t>2. Programın etkili bir şekilde devam ettirilebilmesi için sütün çocuklarda büyüme ve gelişmeye olan olumlu etkisinin vurgulanacağı yerel bilimsel çevre ve medya desteğiyle kamuoyunda farkındalık yaratacak şekilde tedbirler almak,</a:t>
          </a:r>
          <a:r>
            <a:rPr lang="tr-TR" sz="2400" kern="1200" dirty="0" smtClean="0"/>
            <a:t> </a:t>
          </a:r>
          <a:endParaRPr lang="tr-TR" sz="2400" kern="1200" dirty="0"/>
        </a:p>
      </dsp:txBody>
      <dsp:txXfrm>
        <a:off x="0" y="0"/>
        <a:ext cx="8357676" cy="463059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1A3FF-AD95-4F9D-8B33-D555A27EEE16}">
      <dsp:nvSpPr>
        <dsp:cNvPr id="0" name=""/>
        <dsp:cNvSpPr/>
      </dsp:nvSpPr>
      <dsp:spPr>
        <a:xfrm>
          <a:off x="0" y="0"/>
          <a:ext cx="8258204" cy="4853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3. Çeşitli nedenlerle (okulların kayıtlı öğrenci sayılarındaki değişiklik, öğrenci devamsızlığı, resmi tatil, hava koşulları, mahalli düzeyde eğitime geçici olarak ara verilmesi vb.) dağıtımı yapılamayan sütlerin İl Okul Sütü Komisyonlarınca öncelikle veli izni olan diğer kurumlardaki öğrenciler olmak üzere mahallinde değerlendirilmesini sağlamak,</a:t>
          </a:r>
        </a:p>
        <a:p>
          <a:pPr lvl="0" algn="just" defTabSz="1244600">
            <a:lnSpc>
              <a:spcPct val="90000"/>
            </a:lnSpc>
            <a:spcBef>
              <a:spcPct val="0"/>
            </a:spcBef>
            <a:spcAft>
              <a:spcPct val="35000"/>
            </a:spcAft>
          </a:pPr>
          <a:r>
            <a:rPr lang="tr-TR" sz="2800" kern="1200" dirty="0" smtClean="0"/>
            <a:t>4. Mal Muayene ve Kabul Komisyonu olarak görev yapmaktır.</a:t>
          </a:r>
          <a:endParaRPr lang="tr-TR" sz="2800" kern="1200" dirty="0"/>
        </a:p>
      </dsp:txBody>
      <dsp:txXfrm>
        <a:off x="0" y="0"/>
        <a:ext cx="8258204" cy="48531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270C843-F889-41FC-9D5B-56429DB96995}" type="datetimeFigureOut">
              <a:rPr lang="tr-TR"/>
              <a:pPr>
                <a:defRPr/>
              </a:pPr>
              <a:t>06.01.2016</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ABAAA58-EB99-4EDD-BBC4-C1DAD0B701ED}" type="slidenum">
              <a:rPr lang="tr-TR"/>
              <a:pPr>
                <a:defRPr/>
              </a:pPr>
              <a:t>‹#›</a:t>
            </a:fld>
            <a:endParaRPr lang="tr-TR"/>
          </a:p>
        </p:txBody>
      </p:sp>
    </p:spTree>
    <p:extLst>
      <p:ext uri="{BB962C8B-B14F-4D97-AF65-F5344CB8AC3E}">
        <p14:creationId xmlns:p14="http://schemas.microsoft.com/office/powerpoint/2010/main" xmlns="" val="3359037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22A55EE-9023-4B48-9207-28F5B2FE838C}" type="datetimeFigureOut">
              <a:rPr lang="tr-TR"/>
              <a:pPr>
                <a:defRPr/>
              </a:pPr>
              <a:t>06.01.2016</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337D7D-44B5-44B7-B2F5-34E15B339152}" type="slidenum">
              <a:rPr lang="tr-TR"/>
              <a:pPr>
                <a:defRPr/>
              </a:pPr>
              <a:t>‹#›</a:t>
            </a:fld>
            <a:endParaRPr lang="tr-TR"/>
          </a:p>
        </p:txBody>
      </p:sp>
    </p:spTree>
    <p:extLst>
      <p:ext uri="{BB962C8B-B14F-4D97-AF65-F5344CB8AC3E}">
        <p14:creationId xmlns:p14="http://schemas.microsoft.com/office/powerpoint/2010/main" xmlns="" val="3893168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843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Slayt Numarası Yer Tutucusu 3"/>
          <p:cNvSpPr>
            <a:spLocks noGrp="1"/>
          </p:cNvSpPr>
          <p:nvPr>
            <p:ph type="sldNum" sz="quarter" idx="5"/>
          </p:nvPr>
        </p:nvSpPr>
        <p:spPr/>
        <p:txBody>
          <a:bodyPr/>
          <a:lstStyle/>
          <a:p>
            <a:pPr>
              <a:defRPr/>
            </a:pPr>
            <a:fld id="{16B470F4-01AC-4391-8B2F-46E660154C3E}" type="slidenum">
              <a:rPr lang="tr-TR" smtClean="0"/>
              <a:pPr>
                <a:defRPr/>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10</a:t>
            </a:fld>
            <a:endParaRPr lang="tr-T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11</a:t>
            </a:fld>
            <a:endParaRPr lang="tr-T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12</a:t>
            </a:fld>
            <a:endParaRPr lang="tr-T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13</a:t>
            </a:fld>
            <a:endParaRPr lang="tr-T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14</a:t>
            </a:fld>
            <a:endParaRPr lang="tr-T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15</a:t>
            </a:fld>
            <a:endParaRPr lang="tr-T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16</a:t>
            </a:fld>
            <a:endParaRPr lang="tr-T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17</a:t>
            </a:fld>
            <a:endParaRPr lang="tr-T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18</a:t>
            </a:fld>
            <a:endParaRPr lang="tr-TR">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19</a:t>
            </a:fld>
            <a:endParaRPr lang="tr-T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7E337D7D-44B5-44B7-B2F5-34E15B339152}" type="slidenum">
              <a:rPr lang="tr-TR" smtClean="0"/>
              <a:pPr>
                <a:defRPr/>
              </a:pPr>
              <a:t>2</a:t>
            </a:fld>
            <a:endParaRPr lang="tr-TR"/>
          </a:p>
        </p:txBody>
      </p:sp>
    </p:spTree>
    <p:extLst>
      <p:ext uri="{BB962C8B-B14F-4D97-AF65-F5344CB8AC3E}">
        <p14:creationId xmlns:p14="http://schemas.microsoft.com/office/powerpoint/2010/main" xmlns="" val="2126863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20</a:t>
            </a:fld>
            <a:endParaRPr lang="tr-T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21</a:t>
            </a:fld>
            <a:endParaRPr lang="tr-T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22</a:t>
            </a:fld>
            <a:endParaRPr lang="tr-TR">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23</a:t>
            </a:fld>
            <a:endParaRPr lang="tr-TR">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24</a:t>
            </a:fld>
            <a:endParaRPr lang="tr-TR">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25</a:t>
            </a:fld>
            <a:endParaRPr lang="tr-TR">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26</a:t>
            </a:fld>
            <a:endParaRPr lang="tr-TR">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27</a:t>
            </a:fld>
            <a:endParaRPr lang="tr-TR">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28</a:t>
            </a:fld>
            <a:endParaRPr lang="tr-TR">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29</a:t>
            </a:fld>
            <a:endParaRPr lang="tr-T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30</a:t>
            </a:fld>
            <a:endParaRPr lang="tr-TR">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31</a:t>
            </a:fld>
            <a:endParaRPr lang="tr-TR">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32</a:t>
            </a:fld>
            <a:endParaRPr lang="tr-TR">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33</a:t>
            </a:fld>
            <a:endParaRPr lang="tr-TR">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34</a:t>
            </a:fld>
            <a:endParaRPr lang="tr-TR">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35</a:t>
            </a:fld>
            <a:endParaRPr lang="tr-TR">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36</a:t>
            </a:fld>
            <a:endParaRPr lang="tr-TR">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37</a:t>
            </a:fld>
            <a:endParaRPr lang="tr-TR">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38</a:t>
            </a:fld>
            <a:endParaRPr lang="tr-TR">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39</a:t>
            </a:fld>
            <a:endParaRPr lang="tr-T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4</a:t>
            </a:fld>
            <a:endParaRPr lang="tr-TR">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40</a:t>
            </a:fld>
            <a:endParaRPr lang="tr-TR">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41</a:t>
            </a:fld>
            <a:endParaRPr lang="tr-TR">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42</a:t>
            </a:fld>
            <a:endParaRPr lang="tr-TR">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43</a:t>
            </a:fld>
            <a:endParaRPr lang="tr-TR">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44</a:t>
            </a:fld>
            <a:endParaRPr lang="tr-TR">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45</a:t>
            </a:fld>
            <a:endParaRPr lang="tr-TR">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46</a:t>
            </a:fld>
            <a:endParaRPr lang="tr-TR">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47</a:t>
            </a:fld>
            <a:endParaRPr lang="tr-TR">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31747"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Slayt Numarası Yer Tutucusu 3"/>
          <p:cNvSpPr>
            <a:spLocks noGrp="1"/>
          </p:cNvSpPr>
          <p:nvPr>
            <p:ph type="sldNum" sz="quarter" idx="5"/>
          </p:nvPr>
        </p:nvSpPr>
        <p:spPr/>
        <p:txBody>
          <a:bodyPr/>
          <a:lstStyle/>
          <a:p>
            <a:pPr>
              <a:defRPr/>
            </a:pPr>
            <a:fld id="{1343EBED-FE65-4080-AC8A-3F3AC6E4CE41}" type="slidenum">
              <a:rPr lang="tr-TR">
                <a:solidFill>
                  <a:prstClr val="black"/>
                </a:solidFill>
              </a:rPr>
              <a:pPr>
                <a:defRPr/>
              </a:pPr>
              <a:t>48</a:t>
            </a:fld>
            <a:endParaRPr lang="tr-T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5</a:t>
            </a:fld>
            <a:endParaRPr lang="tr-T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4290275-3DAF-4CFF-8364-013CA51842BE}" type="slidenum">
              <a:rPr lang="tr-TR" smtClean="0">
                <a:solidFill>
                  <a:prstClr val="black"/>
                </a:solidFill>
              </a:rPr>
              <a:pPr/>
              <a:t>9</a:t>
            </a:fld>
            <a:endParaRPr lang="tr-T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smtClean="0"/>
            </a:lvl1pPr>
          </a:lstStyle>
          <a:p>
            <a:pPr>
              <a:defRPr/>
            </a:pPr>
            <a:fld id="{189F90B8-03F9-4639-868F-CAEA9424D75C}" type="datetime1">
              <a:rPr lang="tr-TR"/>
              <a:pPr>
                <a:defRPr/>
              </a:pPr>
              <a:t>06.01.2016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744ED42-333C-4F33-9AD5-37BA4B9CC41A}" type="slidenum">
              <a:rPr lang="tr-TR"/>
              <a:pPr>
                <a:defRPr/>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182FCF3-C044-44ED-84A8-00C4140494CB}" type="datetime1">
              <a:rPr lang="tr-TR"/>
              <a:pPr>
                <a:defRPr/>
              </a:pPr>
              <a:t>06.01.2016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38B0F86-3C58-4174-81EF-6E08AB3DDB08}" type="slidenum">
              <a:rPr lang="tr-TR"/>
              <a:pPr>
                <a:defRPr/>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B73806E-996A-44C5-B5CC-47FE578F605E}" type="datetime1">
              <a:rPr lang="tr-TR"/>
              <a:pPr>
                <a:defRPr/>
              </a:pPr>
              <a:t>06.01.2016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A286030-E5CD-4FFA-B0C4-FD2B00FE5119}" type="slidenum">
              <a:rPr lang="tr-TR"/>
              <a:pPr>
                <a:defRPr/>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F272AE9-F762-4014-BBA3-2368DBD672C0}" type="datetime1">
              <a:rPr lang="tr-TR" smtClean="0"/>
              <a:pPr/>
              <a:t>06.01.2016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4E1223F-7106-45A5-81F6-0642CF00A029}"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32F133E-DEB8-4E0C-B173-23072428263A}" type="datetime1">
              <a:rPr lang="tr-TR"/>
              <a:pPr>
                <a:defRPr/>
              </a:pPr>
              <a:t>06.01.2016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B475E44-CF99-4E1D-9509-5A757375E61F}" type="slidenum">
              <a:rPr lang="tr-TR"/>
              <a:pPr>
                <a:defRPr/>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BC5ECF88-41C3-46FF-92F2-DF9F69911EC7}" type="datetime1">
              <a:rPr lang="tr-TR"/>
              <a:pPr>
                <a:defRPr/>
              </a:pPr>
              <a:t>06.01.2016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37D3FC8-7EE8-4D27-88FB-49E691CFD65B}" type="slidenum">
              <a:rPr lang="tr-TR"/>
              <a:pPr>
                <a:defRPr/>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FE73B55-2771-4C37-B569-66053A5E7A2B}" type="datetime1">
              <a:rPr lang="tr-TR"/>
              <a:pPr>
                <a:defRPr/>
              </a:pPr>
              <a:t>06.01.2016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282C962-2F37-492A-A2FB-81755C5799BD}" type="slidenum">
              <a:rPr lang="tr-TR"/>
              <a:pPr>
                <a:defRPr/>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6629502-8749-4854-99C7-7CC543DDB0BA}" type="datetime1">
              <a:rPr lang="tr-TR"/>
              <a:pPr>
                <a:defRPr/>
              </a:pPr>
              <a:t>06.01.2016</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92222B08-4691-4510-8562-8894523A8FB4}" type="slidenum">
              <a:rPr lang="tr-TR"/>
              <a:pPr>
                <a:defRPr/>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DDE3653-D75E-4143-98F1-1BAB691113CB}" type="datetime1">
              <a:rPr lang="tr-TR"/>
              <a:pPr>
                <a:defRPr/>
              </a:pPr>
              <a:t>06.01.2016</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987872C-FC17-476B-BBE9-0C7C5CC6F1D3}" type="slidenum">
              <a:rPr lang="tr-TR"/>
              <a:pPr>
                <a:defRPr/>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3ED9F8D-854A-4A5A-9E9D-41CD82DF850F}" type="datetime1">
              <a:rPr lang="tr-TR"/>
              <a:pPr>
                <a:defRPr/>
              </a:pPr>
              <a:t>06.01.2016</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BBD34388-E9E2-4071-AD28-B0A01456C9C6}" type="slidenum">
              <a:rPr lang="tr-TR"/>
              <a:pPr>
                <a:defRPr/>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C9D0BFC-BA32-429E-B756-134FCD99776E}" type="datetime1">
              <a:rPr lang="tr-TR"/>
              <a:pPr>
                <a:defRPr/>
              </a:pPr>
              <a:t>06.01.2016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663907C-C726-43C2-80AD-DC7EBB24E5A1}" type="slidenum">
              <a:rPr lang="tr-TR"/>
              <a:pPr>
                <a:defRPr/>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012B953-B54C-4813-9193-C5753DB7D9F3}" type="datetime1">
              <a:rPr lang="tr-TR"/>
              <a:pPr>
                <a:defRPr/>
              </a:pPr>
              <a:t>06.01.2016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11E6C88-62D9-49D8-83F3-2EED11FC560C}" type="slidenum">
              <a:rPr lang="tr-TR"/>
              <a:pPr>
                <a:defRPr/>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7 Resim" descr="powerpoint3.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1 Başlık Yer Tutucusu"/>
          <p:cNvSpPr>
            <a:spLocks noGrp="1"/>
          </p:cNvSpPr>
          <p:nvPr>
            <p:ph type="title"/>
          </p:nvPr>
        </p:nvSpPr>
        <p:spPr bwMode="auto">
          <a:xfrm>
            <a:off x="468313" y="0"/>
            <a:ext cx="8229600"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570383E-8B0E-48A5-878B-BBF96FB705C4}" type="datetime1">
              <a:rPr lang="tr-TR"/>
              <a:pPr>
                <a:defRPr/>
              </a:pPr>
              <a:t>06.01.2016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517447-2311-4957-9685-9E3560E9A450}"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668"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 id="214748466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6.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hyperlink" Target="2015%20Tedbirler.pdf" TargetMode="External"/><Relationship Id="rId7" Type="http://schemas.openxmlformats.org/officeDocument/2006/relationships/diagramColors" Target="../diagrams/colors3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37.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hyperlink" Target="2015%20Tedbirler.pdf" TargetMode="External"/><Relationship Id="rId7" Type="http://schemas.openxmlformats.org/officeDocument/2006/relationships/diagramColors" Target="../diagrams/colors3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38.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hyperlink" Target="2015%20Tedbirler.pdf" TargetMode="External"/><Relationship Id="rId7" Type="http://schemas.openxmlformats.org/officeDocument/2006/relationships/diagramColors" Target="../diagrams/colors3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39.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hyperlink" Target="2015%20Tedbirler.pdf" TargetMode="External"/><Relationship Id="rId7" Type="http://schemas.openxmlformats.org/officeDocument/2006/relationships/diagramColors" Target="../diagrams/colors3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6.png"/><Relationship Id="rId4" Type="http://schemas.openxmlformats.org/officeDocument/2006/relationships/diagramLayout" Target="../diagrams/layout6.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28575" y="4429125"/>
            <a:ext cx="9115425" cy="1368425"/>
          </a:xfrm>
        </p:spPr>
        <p:txBody>
          <a:bodyPr/>
          <a:lstStyle/>
          <a:p>
            <a:pPr algn="r" eaLnBrk="1" hangingPunct="1"/>
            <a:r>
              <a:rPr lang="tr-TR" sz="2400" dirty="0" smtClean="0"/>
              <a:t>TEMEL EĞİTİM GENEL MÜDÜRLÜĞÜ</a:t>
            </a:r>
            <a:br>
              <a:rPr lang="tr-TR" sz="2400" dirty="0" smtClean="0"/>
            </a:br>
            <a:r>
              <a:rPr lang="tr-TR" sz="2400" dirty="0" smtClean="0"/>
              <a:t>AR-GE VE PROJELER DAİRE BAŞKANLIĞI</a:t>
            </a:r>
            <a:br>
              <a:rPr lang="tr-TR" sz="2400" dirty="0" smtClean="0"/>
            </a:br>
            <a:r>
              <a:rPr lang="tr-TR" sz="2400" dirty="0" smtClean="0"/>
              <a:t>OKUL SÜTÜ PROGRAMI</a:t>
            </a:r>
            <a:endParaRPr lang="tr-TR" sz="2400"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dirty="0" smtClean="0"/>
              <a:t/>
            </a:r>
            <a:br>
              <a:rPr lang="tr-TR" sz="2400" b="1" dirty="0" smtClean="0"/>
            </a:br>
            <a:r>
              <a:rPr lang="tr-TR" sz="2400" b="1" dirty="0" smtClean="0"/>
              <a:t>İL OKUL SÜTÜ KOMİSYONU GÖREVLERİ</a:t>
            </a:r>
            <a:r>
              <a:rPr lang="tr-TR" sz="2400" dirty="0" smtClean="0"/>
              <a:t/>
            </a:r>
            <a:br>
              <a:rPr lang="tr-TR" sz="2400" dirty="0" smtClean="0"/>
            </a:br>
            <a:endParaRPr lang="tr-TR" sz="24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1442419332"/>
              </p:ext>
            </p:extLst>
          </p:nvPr>
        </p:nvGraphicFramePr>
        <p:xfrm>
          <a:off x="251520" y="1750732"/>
          <a:ext cx="8357676" cy="463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43708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dirty="0" smtClean="0"/>
              <a:t>İL OKUL SÜTÜ KOMİSYONU GÖREVLERİ</a:t>
            </a:r>
            <a:endParaRPr lang="tr-TR" sz="24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1606063166"/>
              </p:ext>
            </p:extLst>
          </p:nvPr>
        </p:nvGraphicFramePr>
        <p:xfrm>
          <a:off x="457200" y="1600200"/>
          <a:ext cx="8258204"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6836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dirty="0" smtClean="0"/>
              <a:t/>
            </a:r>
            <a:br>
              <a:rPr lang="tr-TR" sz="2400" b="1" dirty="0" smtClean="0"/>
            </a:br>
            <a:r>
              <a:rPr lang="tr-TR" sz="2400" b="1" dirty="0" smtClean="0"/>
              <a:t>İLÇE OKUL SÜTÜ KOMİSYONU</a:t>
            </a:r>
            <a:br>
              <a:rPr lang="tr-TR" sz="2400" b="1" dirty="0" smtClean="0"/>
            </a:br>
            <a:endParaRPr lang="tr-TR" sz="24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1066627234"/>
              </p:ext>
            </p:extLst>
          </p:nvPr>
        </p:nvGraphicFramePr>
        <p:xfrm>
          <a:off x="179512" y="1600200"/>
          <a:ext cx="8429684" cy="470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14441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dirty="0" smtClean="0"/>
              <a:t/>
            </a:r>
            <a:br>
              <a:rPr lang="tr-TR" dirty="0" smtClean="0"/>
            </a:br>
            <a:r>
              <a:rPr lang="tr-TR" sz="2400" b="1" dirty="0" smtClean="0"/>
              <a:t>İLÇE OKUL SÜTÜ KOMİSYONU GÖREVLERİ</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2746565224"/>
              </p:ext>
            </p:extLst>
          </p:nvPr>
        </p:nvGraphicFramePr>
        <p:xfrm>
          <a:off x="251520" y="1600200"/>
          <a:ext cx="8357676" cy="470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04898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dirty="0" smtClean="0"/>
              <a:t>İLÇE OKUL SÜTÜ KOMİSYONU GÖREVLERİ</a:t>
            </a:r>
            <a:endParaRPr lang="tr-TR" sz="24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2385562740"/>
              </p:ext>
            </p:extLst>
          </p:nvPr>
        </p:nvGraphicFramePr>
        <p:xfrm>
          <a:off x="251520" y="1600200"/>
          <a:ext cx="8357676" cy="470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535981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dirty="0" smtClean="0"/>
              <a:t>İLÇE OKUL SÜTÜ KOMİSYONU GÖREVLERİ</a:t>
            </a:r>
            <a:endParaRPr lang="tr-TR" sz="24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705245132"/>
              </p:ext>
            </p:extLst>
          </p:nvPr>
        </p:nvGraphicFramePr>
        <p:xfrm>
          <a:off x="251520" y="1600200"/>
          <a:ext cx="8357676" cy="470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08709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u="sng" dirty="0" smtClean="0"/>
              <a:t/>
            </a:r>
            <a:br>
              <a:rPr lang="tr-TR" sz="2400" b="1" u="sng" dirty="0" smtClean="0"/>
            </a:br>
            <a:r>
              <a:rPr lang="tr-TR" sz="2400" b="1" u="sng" dirty="0" smtClean="0"/>
              <a:t/>
            </a:r>
            <a:br>
              <a:rPr lang="tr-TR" sz="2400" b="1" u="sng" dirty="0" smtClean="0"/>
            </a:br>
            <a:r>
              <a:rPr lang="tr-TR" sz="2400" b="1" dirty="0" smtClean="0"/>
              <a:t>OKUL SÜTÜ KABUL KOMİSYONU</a:t>
            </a:r>
            <a:r>
              <a:rPr lang="tr-TR" dirty="0" smtClean="0"/>
              <a:t/>
            </a:r>
            <a:br>
              <a:rPr lang="tr-TR"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899354810"/>
              </p:ext>
            </p:extLst>
          </p:nvPr>
        </p:nvGraphicFramePr>
        <p:xfrm>
          <a:off x="457200" y="1600200"/>
          <a:ext cx="8258204"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6836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u="sng" dirty="0" smtClean="0"/>
              <a:t/>
            </a:r>
            <a:br>
              <a:rPr lang="tr-TR" sz="2400" b="1" u="sng" dirty="0" smtClean="0"/>
            </a:br>
            <a:r>
              <a:rPr lang="tr-TR" sz="2400" b="1" u="sng" dirty="0" smtClean="0"/>
              <a:t/>
            </a:r>
            <a:br>
              <a:rPr lang="tr-TR" sz="2400" b="1" u="sng" dirty="0" smtClean="0"/>
            </a:br>
            <a:r>
              <a:rPr lang="tr-TR" sz="2400" b="1" u="sng" dirty="0" smtClean="0"/>
              <a:t/>
            </a:r>
            <a:br>
              <a:rPr lang="tr-TR" sz="2400" b="1" u="sng" dirty="0" smtClean="0"/>
            </a:br>
            <a:r>
              <a:rPr lang="tr-TR" sz="2400" b="1" u="sng" dirty="0" smtClean="0"/>
              <a:t/>
            </a:r>
            <a:br>
              <a:rPr lang="tr-TR" sz="2400" b="1" u="sng" dirty="0" smtClean="0"/>
            </a:br>
            <a:r>
              <a:rPr lang="tr-TR" sz="2400" b="1" dirty="0" smtClean="0"/>
              <a:t>OKUL  SÜTÜ KABUL KOMİSYONLARININ GÖREVLERİ</a:t>
            </a:r>
            <a:r>
              <a:rPr lang="tr-TR" sz="2400" b="1" u="sng" dirty="0" smtClean="0"/>
              <a:t/>
            </a:r>
            <a:br>
              <a:rPr lang="tr-TR" sz="2400" b="1" u="sng" dirty="0" smtClean="0"/>
            </a:br>
            <a:r>
              <a:rPr lang="tr-TR" dirty="0" smtClean="0"/>
              <a:t/>
            </a:r>
            <a:br>
              <a:rPr lang="tr-TR"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2130322588"/>
              </p:ext>
            </p:extLst>
          </p:nvPr>
        </p:nvGraphicFramePr>
        <p:xfrm>
          <a:off x="457200" y="1600200"/>
          <a:ext cx="8229600"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850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u="sng" dirty="0" smtClean="0"/>
              <a:t/>
            </a:r>
            <a:br>
              <a:rPr lang="tr-TR" sz="2400" b="1" u="sng" dirty="0" smtClean="0"/>
            </a:br>
            <a:r>
              <a:rPr lang="tr-TR" sz="2400" b="1" dirty="0" smtClean="0"/>
              <a:t>OKUL  SÜTÜ KABUL KOMİSYONLARININ GÖREVLERİ</a:t>
            </a:r>
            <a:r>
              <a:rPr lang="tr-TR" sz="2400" b="1" u="sng" dirty="0" smtClean="0"/>
              <a:t/>
            </a:r>
            <a:br>
              <a:rPr lang="tr-TR" sz="2400" b="1" u="sng" dirty="0" smtClean="0"/>
            </a:br>
            <a:endParaRPr lang="tr-TR" sz="24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11969358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850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u="sng" dirty="0" smtClean="0"/>
              <a:t/>
            </a:r>
            <a:br>
              <a:rPr lang="tr-TR" sz="2400" b="1" u="sng" dirty="0" smtClean="0"/>
            </a:br>
            <a:r>
              <a:rPr lang="tr-TR" sz="2400" b="1" u="sng" dirty="0" smtClean="0"/>
              <a:t/>
            </a:r>
            <a:br>
              <a:rPr lang="tr-TR" sz="2400" b="1" u="sng" dirty="0" smtClean="0"/>
            </a:br>
            <a:r>
              <a:rPr lang="tr-TR" sz="2400" b="1" dirty="0" smtClean="0"/>
              <a:t>OKUL  SÜTÜ KABUL KOMİSYONLARININ GÖREVLERİ</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88822861"/>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850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052736"/>
            <a:ext cx="8964488" cy="5112568"/>
          </a:xfrm>
          <a:prstGeom prst="rect">
            <a:avLst/>
          </a:prstGeom>
        </p:spPr>
      </p:pic>
      <p:sp>
        <p:nvSpPr>
          <p:cNvPr id="6" name="5 Dikdörtgen"/>
          <p:cNvSpPr/>
          <p:nvPr/>
        </p:nvSpPr>
        <p:spPr>
          <a:xfrm>
            <a:off x="2051720" y="260648"/>
            <a:ext cx="4280985" cy="369332"/>
          </a:xfrm>
          <a:prstGeom prst="rect">
            <a:avLst/>
          </a:prstGeom>
        </p:spPr>
        <p:txBody>
          <a:bodyPr wrap="square">
            <a:spAutoFit/>
          </a:bodyPr>
          <a:lstStyle/>
          <a:p>
            <a:r>
              <a:rPr lang="tr-TR" b="1" dirty="0" smtClean="0">
                <a:solidFill>
                  <a:schemeClr val="bg1"/>
                </a:solidFill>
              </a:rPr>
              <a:t>2016 YILI OKUL SÜTÜ PROGRAMI</a:t>
            </a:r>
            <a:endParaRPr lang="tr-TR" dirty="0">
              <a:solidFill>
                <a:schemeClr val="bg1"/>
              </a:solidFill>
            </a:endParaRPr>
          </a:p>
        </p:txBody>
      </p:sp>
      <p:sp>
        <p:nvSpPr>
          <p:cNvPr id="8" name="7 Dikdörtgen"/>
          <p:cNvSpPr/>
          <p:nvPr/>
        </p:nvSpPr>
        <p:spPr>
          <a:xfrm>
            <a:off x="6156176" y="548680"/>
            <a:ext cx="2987824" cy="323165"/>
          </a:xfrm>
          <a:prstGeom prst="rect">
            <a:avLst/>
          </a:prstGeom>
        </p:spPr>
        <p:txBody>
          <a:bodyPr wrap="square">
            <a:spAutoFit/>
          </a:bodyPr>
          <a:lstStyle/>
          <a:p>
            <a:pPr lvl="0"/>
            <a:r>
              <a:rPr lang="tr-TR" sz="1500" b="1" dirty="0" smtClean="0">
                <a:solidFill>
                  <a:schemeClr val="bg1"/>
                </a:solidFill>
              </a:rPr>
              <a:t>  </a:t>
            </a:r>
            <a:endParaRPr lang="tr-TR" sz="1500" b="1"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u="sng" dirty="0" smtClean="0"/>
              <a:t/>
            </a:r>
            <a:br>
              <a:rPr lang="tr-TR" sz="2400" b="1" u="sng" dirty="0" smtClean="0"/>
            </a:br>
            <a:r>
              <a:rPr lang="tr-TR" sz="2400" b="1" u="sng" dirty="0" smtClean="0"/>
              <a:t/>
            </a:r>
            <a:br>
              <a:rPr lang="tr-TR" sz="2400" b="1" u="sng" dirty="0" smtClean="0"/>
            </a:br>
            <a:r>
              <a:rPr lang="tr-TR" sz="2400" b="1" dirty="0" smtClean="0"/>
              <a:t>OKUL  SÜTÜ KABUL KOMİSYONLARININ GÖREVLERİ</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2853609830"/>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850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u="sng" dirty="0" smtClean="0"/>
              <a:t/>
            </a:r>
            <a:br>
              <a:rPr lang="tr-TR" sz="2400" b="1" u="sng" dirty="0" smtClean="0"/>
            </a:br>
            <a:r>
              <a:rPr lang="tr-TR" sz="2400" b="1" u="sng" dirty="0" smtClean="0"/>
              <a:t/>
            </a:r>
            <a:br>
              <a:rPr lang="tr-TR" sz="2400" b="1" u="sng" dirty="0" smtClean="0"/>
            </a:br>
            <a:r>
              <a:rPr lang="tr-TR" sz="2400" b="1" dirty="0" smtClean="0"/>
              <a:t>OKUL  SÜTÜ KABUL KOMİSYONLARININ GÖREVLERİ</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956239006"/>
              </p:ext>
            </p:extLst>
          </p:nvPr>
        </p:nvGraphicFramePr>
        <p:xfrm>
          <a:off x="611560" y="1413350"/>
          <a:ext cx="8075240" cy="5328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850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u="sng" dirty="0" smtClean="0"/>
              <a:t/>
            </a:r>
            <a:br>
              <a:rPr lang="tr-TR" sz="2400" b="1" u="sng" dirty="0" smtClean="0"/>
            </a:br>
            <a:r>
              <a:rPr lang="tr-TR" sz="2400" b="1" u="sng" dirty="0" smtClean="0"/>
              <a:t/>
            </a:r>
            <a:br>
              <a:rPr lang="tr-TR" sz="2400" b="1" u="sng" dirty="0" smtClean="0"/>
            </a:br>
            <a:r>
              <a:rPr lang="tr-TR" sz="2400" b="1" dirty="0" smtClean="0"/>
              <a:t>OKUL  SÜTÜ KABUL KOMİSYONLARININ GÖREVLERİ</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192096072"/>
              </p:ext>
            </p:extLst>
          </p:nvPr>
        </p:nvGraphicFramePr>
        <p:xfrm>
          <a:off x="457200" y="1412776"/>
          <a:ext cx="82296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79041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u="sng" dirty="0" smtClean="0"/>
              <a:t/>
            </a:r>
            <a:br>
              <a:rPr lang="tr-TR" sz="2400" b="1" u="sng" dirty="0" smtClean="0"/>
            </a:br>
            <a:r>
              <a:rPr lang="tr-TR" sz="2400" b="1" u="sng" dirty="0" smtClean="0"/>
              <a:t/>
            </a:r>
            <a:br>
              <a:rPr lang="tr-TR" sz="2400" b="1" u="sng" dirty="0" smtClean="0"/>
            </a:br>
            <a:r>
              <a:rPr lang="tr-TR" sz="2400" b="1" dirty="0" smtClean="0"/>
              <a:t>OKUL  SÜTÜ KABUL KOMİSYONLARININ GÖREVLERİ</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1208925380"/>
              </p:ext>
            </p:extLst>
          </p:nvPr>
        </p:nvGraphicFramePr>
        <p:xfrm>
          <a:off x="457200" y="1412776"/>
          <a:ext cx="82296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27508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0"/>
            <a:ext cx="8229600" cy="980728"/>
          </a:xfrm>
        </p:spPr>
        <p:txBody>
          <a:bodyPr/>
          <a:lstStyle/>
          <a:p>
            <a:r>
              <a:rPr lang="tr-TR" sz="2400" b="1" dirty="0" smtClean="0"/>
              <a:t/>
            </a:r>
            <a:br>
              <a:rPr lang="tr-TR" sz="2400" b="1" dirty="0" smtClean="0"/>
            </a:br>
            <a:r>
              <a:rPr lang="tr-TR" sz="2400" b="1" dirty="0" smtClean="0"/>
              <a:t/>
            </a:r>
            <a:br>
              <a:rPr lang="tr-TR" sz="2400" b="1" dirty="0" smtClean="0"/>
            </a:br>
            <a:r>
              <a:rPr lang="tr-TR" sz="2400" b="1" dirty="0" smtClean="0"/>
              <a:t> İL MİLLÎ EĞİTİM MÜDÜRLÜKLERİ GÖREVLERİ</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421346644"/>
              </p:ext>
            </p:extLst>
          </p:nvPr>
        </p:nvGraphicFramePr>
        <p:xfrm>
          <a:off x="457200" y="1484784"/>
          <a:ext cx="82296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6836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dirty="0" smtClean="0"/>
              <a:t>İL MİLLÎ EĞİTİM MÜDÜRLÜKLERİ GÖREVLERİ</a:t>
            </a:r>
            <a:endParaRPr lang="tr-TR" sz="24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179257245"/>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6836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dirty="0" smtClean="0"/>
              <a:t>İL MİLLÎ EĞİTİM MÜDÜRLÜKLERİ GÖREVLERİ</a:t>
            </a:r>
            <a:endParaRPr lang="tr-TR" sz="24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917065667"/>
              </p:ext>
            </p:extLst>
          </p:nvPr>
        </p:nvGraphicFramePr>
        <p:xfrm>
          <a:off x="326826" y="1628800"/>
          <a:ext cx="806159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6836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dirty="0" smtClean="0"/>
              <a:t>İL MİLLÎ EĞİTİM MÜDÜRLÜKLERİ GÖREVLERİ</a:t>
            </a:r>
            <a:endParaRPr lang="tr-TR" sz="24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554071338"/>
              </p:ext>
            </p:extLst>
          </p:nvPr>
        </p:nvGraphicFramePr>
        <p:xfrm>
          <a:off x="326826" y="1628800"/>
          <a:ext cx="806159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49159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dirty="0" smtClean="0"/>
              <a:t>İLÇE MİLLÎ EĞİTİM MÜDÜRLÜKLERİ GÖREVLERİ</a:t>
            </a: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4005483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6836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dirty="0" smtClean="0"/>
              <a:t>SÜT DAĞITIMI YAPILAN </a:t>
            </a:r>
            <a:br>
              <a:rPr lang="tr-TR" sz="2400" b="1" dirty="0" smtClean="0"/>
            </a:br>
            <a:r>
              <a:rPr lang="tr-TR" sz="2400" b="1" dirty="0" smtClean="0"/>
              <a:t>OKUL MÜDÜRLÜKLERİNİN GÖREVLERİ</a:t>
            </a: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806492705"/>
              </p:ext>
            </p:extLst>
          </p:nvPr>
        </p:nvGraphicFramePr>
        <p:xfrm>
          <a:off x="457200" y="1600200"/>
          <a:ext cx="82296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6836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dirty="0" smtClean="0"/>
              <a:t>SUNUM PLANI</a:t>
            </a:r>
            <a:endParaRPr lang="tr-TR" sz="24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2170255372"/>
              </p:ext>
            </p:extLst>
          </p:nvPr>
        </p:nvGraphicFramePr>
        <p:xfrm>
          <a:off x="467544" y="1988840"/>
          <a:ext cx="8147248" cy="370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Dikdörtgen 17"/>
          <p:cNvSpPr/>
          <p:nvPr/>
        </p:nvSpPr>
        <p:spPr>
          <a:xfrm>
            <a:off x="1043608" y="5821224"/>
            <a:ext cx="5256584" cy="461665"/>
          </a:xfrm>
          <a:prstGeom prst="rect">
            <a:avLst/>
          </a:prstGeom>
        </p:spPr>
        <p:txBody>
          <a:bodyPr wrap="square">
            <a:spAutoFit/>
          </a:bodyPr>
          <a:lstStyle/>
          <a:p>
            <a:pPr lvl="0"/>
            <a:r>
              <a:rPr lang="tr-TR" sz="2400" dirty="0" smtClean="0">
                <a:solidFill>
                  <a:schemeClr val="bg1"/>
                </a:solidFill>
              </a:rPr>
              <a:t>V. </a:t>
            </a:r>
            <a:r>
              <a:rPr lang="tr-TR" sz="2400" dirty="0">
                <a:solidFill>
                  <a:schemeClr val="bg1"/>
                </a:solidFill>
              </a:rPr>
              <a:t>Okul Sütü </a:t>
            </a:r>
            <a:r>
              <a:rPr lang="tr-TR" sz="2400" dirty="0" smtClean="0">
                <a:solidFill>
                  <a:schemeClr val="bg1"/>
                </a:solidFill>
              </a:rPr>
              <a:t>Programı  Eğitici Görevleri</a:t>
            </a:r>
            <a:endParaRPr lang="tr-TR" sz="24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u="sng" dirty="0" smtClean="0"/>
              <a:t/>
            </a:r>
            <a:br>
              <a:rPr lang="tr-TR" sz="2400" b="1" u="sng" dirty="0" smtClean="0"/>
            </a:br>
            <a:r>
              <a:rPr lang="tr-TR" sz="2400" b="1" u="sng" dirty="0" smtClean="0"/>
              <a:t/>
            </a:r>
            <a:br>
              <a:rPr lang="tr-TR" sz="2400" b="1" u="sng" dirty="0" smtClean="0"/>
            </a:br>
            <a:r>
              <a:rPr lang="tr-TR" sz="2400" b="1" dirty="0" smtClean="0"/>
              <a:t>SÜT DAĞITIMI YAPILAN </a:t>
            </a:r>
            <a:br>
              <a:rPr lang="tr-TR" sz="2400" b="1" dirty="0" smtClean="0"/>
            </a:br>
            <a:r>
              <a:rPr lang="tr-TR" sz="2400" b="1" dirty="0" smtClean="0"/>
              <a:t>OKUL MÜDÜRLÜKLERİNİN GÖREVLERİ</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439468522"/>
              </p:ext>
            </p:extLst>
          </p:nvPr>
        </p:nvGraphicFramePr>
        <p:xfrm>
          <a:off x="179512" y="1484784"/>
          <a:ext cx="864096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6836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u="sng" dirty="0" smtClean="0"/>
              <a:t/>
            </a:r>
            <a:br>
              <a:rPr lang="tr-TR" sz="2400" b="1" u="sng" dirty="0" smtClean="0"/>
            </a:br>
            <a:r>
              <a:rPr lang="tr-TR" sz="2400" b="1" u="sng" dirty="0" smtClean="0"/>
              <a:t/>
            </a:r>
            <a:br>
              <a:rPr lang="tr-TR" sz="2400" b="1" u="sng" dirty="0" smtClean="0"/>
            </a:br>
            <a:r>
              <a:rPr lang="tr-TR" sz="2400" b="1" dirty="0" smtClean="0"/>
              <a:t>SÜT DAĞITIMI YAPILAN </a:t>
            </a:r>
            <a:br>
              <a:rPr lang="tr-TR" sz="2400" b="1" dirty="0" smtClean="0"/>
            </a:br>
            <a:r>
              <a:rPr lang="tr-TR" sz="2400" b="1" dirty="0" smtClean="0"/>
              <a:t>OKUL MÜDÜRLÜKLERİNİN GÖREVLERİ</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191617952"/>
              </p:ext>
            </p:extLst>
          </p:nvPr>
        </p:nvGraphicFramePr>
        <p:xfrm>
          <a:off x="285720" y="1600200"/>
          <a:ext cx="8401080"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6836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dirty="0" smtClean="0"/>
              <a:t>SÜT DAĞITIMI YAPILAN </a:t>
            </a:r>
            <a:br>
              <a:rPr lang="tr-TR" sz="2400" b="1" dirty="0" smtClean="0"/>
            </a:br>
            <a:r>
              <a:rPr lang="tr-TR" sz="2400" b="1" dirty="0" smtClean="0"/>
              <a:t>OKUL MÜDÜRLÜKLERİNİN GÖREVLERİ</a:t>
            </a:r>
            <a:endParaRPr lang="tr-TR" sz="24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44814678"/>
              </p:ext>
            </p:extLst>
          </p:nvPr>
        </p:nvGraphicFramePr>
        <p:xfrm>
          <a:off x="457200" y="1600200"/>
          <a:ext cx="82296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850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u="sng" dirty="0" smtClean="0"/>
              <a:t/>
            </a:r>
            <a:br>
              <a:rPr lang="tr-TR" sz="2400" b="1" u="sng" dirty="0" smtClean="0"/>
            </a:br>
            <a:r>
              <a:rPr lang="tr-TR" sz="2400" b="1" u="sng" dirty="0" smtClean="0"/>
              <a:t/>
            </a:r>
            <a:br>
              <a:rPr lang="tr-TR" sz="2400" b="1" u="sng" dirty="0" smtClean="0"/>
            </a:br>
            <a:r>
              <a:rPr lang="tr-TR" sz="2400" b="1" dirty="0" smtClean="0"/>
              <a:t>SÜT DAĞITIMI YAPILAN SINIFLARIN ÖĞRETMENLERİNİN GÖREVLERİ  </a:t>
            </a:r>
            <a:r>
              <a:rPr lang="tr-TR" b="1" dirty="0" smtClean="0"/>
              <a:t/>
            </a:r>
            <a:br>
              <a:rPr lang="tr-TR" b="1"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611730823"/>
              </p:ext>
            </p:extLst>
          </p:nvPr>
        </p:nvGraphicFramePr>
        <p:xfrm>
          <a:off x="457200" y="1600200"/>
          <a:ext cx="7715200"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850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u="sng" dirty="0" smtClean="0"/>
              <a:t/>
            </a:r>
            <a:br>
              <a:rPr lang="tr-TR" sz="2400" b="1" u="sng" dirty="0" smtClean="0"/>
            </a:br>
            <a:r>
              <a:rPr lang="tr-TR" sz="2400" b="1" u="sng" dirty="0" smtClean="0"/>
              <a:t/>
            </a:r>
            <a:br>
              <a:rPr lang="tr-TR" sz="2400" b="1" u="sng" dirty="0" smtClean="0"/>
            </a:br>
            <a:r>
              <a:rPr lang="tr-TR" sz="2400" b="1" dirty="0" smtClean="0"/>
              <a:t>SÜT DAĞITIMI YAPILAN SINIFLARIN ÖĞRETMENLERİNİN GÖREVLERİ  </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13177010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850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u="sng" dirty="0" smtClean="0"/>
              <a:t/>
            </a:r>
            <a:br>
              <a:rPr lang="tr-TR" sz="2400" b="1" u="sng" dirty="0" smtClean="0"/>
            </a:br>
            <a:r>
              <a:rPr lang="tr-TR" sz="2400" b="1" u="sng" dirty="0" smtClean="0"/>
              <a:t/>
            </a:r>
            <a:br>
              <a:rPr lang="tr-TR" sz="2400" b="1" u="sng" dirty="0" smtClean="0"/>
            </a:br>
            <a:r>
              <a:rPr lang="tr-TR" sz="2400" b="1" dirty="0" smtClean="0"/>
              <a:t>SÜT DAĞITIMI YAPILAN SINIFLARIN ÖĞRETMENLERİNİN GÖREVLERİ  </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8146149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850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u="sng" dirty="0" smtClean="0"/>
              <a:t/>
            </a:r>
            <a:br>
              <a:rPr lang="tr-TR" sz="2400" u="sng" dirty="0" smtClean="0"/>
            </a:br>
            <a:r>
              <a:rPr lang="tr-TR" sz="2400" b="1" dirty="0" smtClean="0"/>
              <a:t>OKUL SÜTÜ DEPO ÖZELLİKLERİ</a:t>
            </a:r>
            <a:r>
              <a:rPr lang="tr-TR" sz="3600" b="1" dirty="0" smtClean="0"/>
              <a:t> </a:t>
            </a:r>
            <a:br>
              <a:rPr lang="tr-TR" sz="3600" b="1" dirty="0" smtClean="0"/>
            </a:br>
            <a:endParaRPr lang="tr-TR" sz="3600" b="1" dirty="0"/>
          </a:p>
        </p:txBody>
      </p:sp>
      <p:graphicFrame>
        <p:nvGraphicFramePr>
          <p:cNvPr id="5" name="4 İçerik Yer Tutucusu">
            <a:hlinkClick r:id="rId3"/>
          </p:cNvPr>
          <p:cNvGraphicFramePr>
            <a:graphicFrameLocks noGrp="1"/>
          </p:cNvGraphicFramePr>
          <p:nvPr>
            <p:ph idx="1"/>
            <p:extLst>
              <p:ext uri="{D42A27DB-BD31-4B8C-83A1-F6EECF244321}">
                <p14:modId xmlns:p14="http://schemas.microsoft.com/office/powerpoint/2010/main" xmlns="" val="40004163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endParaRPr lang="tr-TR" sz="3600" b="1" dirty="0"/>
          </a:p>
        </p:txBody>
      </p:sp>
      <p:graphicFrame>
        <p:nvGraphicFramePr>
          <p:cNvPr id="5" name="4 İçerik Yer Tutucusu">
            <a:hlinkClick r:id="rId3"/>
          </p:cNvPr>
          <p:cNvGraphicFramePr>
            <a:graphicFrameLocks noGrp="1"/>
          </p:cNvGraphicFramePr>
          <p:nvPr>
            <p:ph idx="1"/>
            <p:extLst>
              <p:ext uri="{D42A27DB-BD31-4B8C-83A1-F6EECF244321}">
                <p14:modId xmlns:p14="http://schemas.microsoft.com/office/powerpoint/2010/main" xmlns="" val="40004163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endParaRPr lang="tr-TR" sz="3600" b="1" dirty="0"/>
          </a:p>
        </p:txBody>
      </p:sp>
      <p:graphicFrame>
        <p:nvGraphicFramePr>
          <p:cNvPr id="5" name="4 İçerik Yer Tutucusu">
            <a:hlinkClick r:id="rId3"/>
          </p:cNvPr>
          <p:cNvGraphicFramePr>
            <a:graphicFrameLocks noGrp="1"/>
          </p:cNvGraphicFramePr>
          <p:nvPr>
            <p:ph idx="1"/>
            <p:extLst>
              <p:ext uri="{D42A27DB-BD31-4B8C-83A1-F6EECF244321}">
                <p14:modId xmlns:p14="http://schemas.microsoft.com/office/powerpoint/2010/main" xmlns="" val="40004163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endParaRPr lang="tr-TR" sz="3600" b="1" dirty="0"/>
          </a:p>
        </p:txBody>
      </p:sp>
      <p:graphicFrame>
        <p:nvGraphicFramePr>
          <p:cNvPr id="5" name="4 İçerik Yer Tutucusu">
            <a:hlinkClick r:id="rId3"/>
          </p:cNvPr>
          <p:cNvGraphicFramePr>
            <a:graphicFrameLocks noGrp="1"/>
          </p:cNvGraphicFramePr>
          <p:nvPr>
            <p:ph idx="1"/>
            <p:extLst>
              <p:ext uri="{D42A27DB-BD31-4B8C-83A1-F6EECF244321}">
                <p14:modId xmlns:p14="http://schemas.microsoft.com/office/powerpoint/2010/main" xmlns="" val="40004163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b="1" dirty="0" smtClean="0"/>
              <a:t>2016 YILI OKUL SÜTÜ PROGRAMI</a:t>
            </a:r>
            <a:endParaRPr lang="tr-TR" sz="2400" b="1"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915419758"/>
              </p:ext>
            </p:extLst>
          </p:nvPr>
        </p:nvGraphicFramePr>
        <p:xfrm>
          <a:off x="285720" y="1600200"/>
          <a:ext cx="840108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44950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OKUL SÜTÜ MODÜLÜ</a:t>
            </a: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6864679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t>OKUL SÜTÜ MODÜLÜNDEKİ ANA BAŞLIKLAR</a:t>
            </a:r>
            <a:endParaRPr lang="tr-TR" sz="32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6864679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3600" dirty="0" smtClean="0"/>
              <a:t>OKUL SÜTÜ DAĞITIM MODÜLÜ</a:t>
            </a:r>
            <a:endParaRPr lang="tr-TR" sz="36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6864679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t>OKUL SÜTÜ DAĞITIM MODÜLÜ</a:t>
            </a:r>
            <a:endParaRPr lang="tr-TR" sz="3600" u="sng"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6864679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t>OKUL SÜTÜ DAĞITIM MODÜLÜ</a:t>
            </a:r>
            <a:endParaRPr lang="tr-TR" sz="3600" u="sng"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6864679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t>OKUL SÜTÜ DAĞITIM MODÜLÜ</a:t>
            </a:r>
            <a:endParaRPr lang="tr-TR" sz="3600" u="sng"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6864679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t>YÖNETİCİ MODÜLÜ</a:t>
            </a:r>
            <a:endParaRPr lang="tr-TR" sz="3600" u="sng"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6864679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t>OKUL SÜTÜ DAĞITIM MODÜLÜ</a:t>
            </a:r>
            <a:endParaRPr lang="tr-TR" sz="3600" u="sng"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6864679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435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96136" y="2276872"/>
            <a:ext cx="3096344" cy="1944216"/>
          </a:xfrm>
          <a:extLst/>
        </p:spPr>
        <p:txBody>
          <a:bodyPr rtlCol="0">
            <a:normAutofit fontScale="90000"/>
          </a:bodyPr>
          <a:lstStyle/>
          <a:p>
            <a:pPr eaLnBrk="1" fontAlgn="auto" hangingPunct="1">
              <a:spcAft>
                <a:spcPts val="0"/>
              </a:spcAft>
              <a:defRPr/>
            </a:pPr>
            <a:r>
              <a:rPr lang="tr-TR" sz="1800" dirty="0" smtClean="0"/>
              <a:t/>
            </a:r>
            <a:br>
              <a:rPr lang="tr-TR" sz="1800" dirty="0" smtClean="0"/>
            </a:br>
            <a:r>
              <a:rPr lang="tr-TR" sz="1800" dirty="0" smtClean="0"/>
              <a:t/>
            </a:r>
            <a:br>
              <a:rPr lang="tr-TR" sz="1800" dirty="0" smtClean="0"/>
            </a:br>
            <a:r>
              <a:rPr lang="tr-TR" sz="1800" dirty="0" smtClean="0"/>
              <a:t/>
            </a:r>
            <a:br>
              <a:rPr lang="tr-TR" sz="1800" dirty="0" smtClean="0"/>
            </a:br>
            <a:r>
              <a:rPr lang="tr-TR" sz="1800" dirty="0" smtClean="0"/>
              <a:t/>
            </a:r>
            <a:br>
              <a:rPr lang="tr-TR" sz="1800" dirty="0" smtClean="0"/>
            </a:br>
            <a:r>
              <a:rPr lang="tr-TR" sz="1800" dirty="0" smtClean="0"/>
              <a:t/>
            </a:r>
            <a:br>
              <a:rPr lang="tr-TR" sz="1800" dirty="0" smtClean="0"/>
            </a:br>
            <a:r>
              <a:rPr lang="tr-TR" sz="2000" dirty="0" smtClean="0">
                <a:ln w="18415" cmpd="sng">
                  <a:solidFill>
                    <a:srgbClr val="FFFFFF"/>
                  </a:solidFill>
                  <a:prstDash val="solid"/>
                </a:ln>
                <a:solidFill>
                  <a:schemeClr val="accent3">
                    <a:lumMod val="40000"/>
                    <a:lumOff val="60000"/>
                  </a:schemeClr>
                </a:solidFill>
                <a:effectLst>
                  <a:outerShdw blurRad="63500" dir="3600000" algn="tl" rotWithShape="0">
                    <a:srgbClr val="000000">
                      <a:alpha val="70000"/>
                    </a:srgbClr>
                  </a:outerShdw>
                </a:effectLst>
                <a:latin typeface="Times New Roman" pitchFamily="18" charset="0"/>
                <a:cs typeface="Times New Roman" pitchFamily="18" charset="0"/>
              </a:rPr>
              <a:t/>
            </a:r>
            <a:br>
              <a:rPr lang="tr-TR" sz="2000" dirty="0" smtClean="0">
                <a:ln w="18415" cmpd="sng">
                  <a:solidFill>
                    <a:srgbClr val="FFFFFF"/>
                  </a:solidFill>
                  <a:prstDash val="solid"/>
                </a:ln>
                <a:solidFill>
                  <a:schemeClr val="accent3">
                    <a:lumMod val="40000"/>
                    <a:lumOff val="60000"/>
                  </a:schemeClr>
                </a:solidFill>
                <a:effectLst>
                  <a:outerShdw blurRad="63500" dir="3600000" algn="tl" rotWithShape="0">
                    <a:srgbClr val="000000">
                      <a:alpha val="70000"/>
                    </a:srgbClr>
                  </a:outerShdw>
                </a:effectLst>
                <a:latin typeface="Times New Roman" pitchFamily="18" charset="0"/>
                <a:cs typeface="Times New Roman" pitchFamily="18" charset="0"/>
              </a:rPr>
            </a:br>
            <a:r>
              <a:rPr lang="tr-TR" sz="2000" dirty="0" smtClean="0">
                <a:ln w="18415" cmpd="sng">
                  <a:solidFill>
                    <a:srgbClr val="FFFFFF"/>
                  </a:solidFill>
                  <a:prstDash val="solid"/>
                </a:ln>
                <a:solidFill>
                  <a:schemeClr val="accent3">
                    <a:lumMod val="40000"/>
                    <a:lumOff val="60000"/>
                  </a:schemeClr>
                </a:solidFill>
                <a:effectLst>
                  <a:outerShdw blurRad="63500" dir="3600000" algn="tl" rotWithShape="0">
                    <a:srgbClr val="000000">
                      <a:alpha val="70000"/>
                    </a:srgbClr>
                  </a:outerShdw>
                </a:effectLst>
                <a:latin typeface="Times New Roman" pitchFamily="18" charset="0"/>
                <a:cs typeface="Times New Roman" pitchFamily="18" charset="0"/>
              </a:rPr>
              <a:t/>
            </a:r>
            <a:br>
              <a:rPr lang="tr-TR" sz="2000" dirty="0" smtClean="0">
                <a:ln w="18415" cmpd="sng">
                  <a:solidFill>
                    <a:srgbClr val="FFFFFF"/>
                  </a:solidFill>
                  <a:prstDash val="solid"/>
                </a:ln>
                <a:solidFill>
                  <a:schemeClr val="accent3">
                    <a:lumMod val="40000"/>
                    <a:lumOff val="60000"/>
                  </a:schemeClr>
                </a:solidFill>
                <a:effectLst>
                  <a:outerShdw blurRad="63500" dir="3600000" algn="tl" rotWithShape="0">
                    <a:srgbClr val="000000">
                      <a:alpha val="70000"/>
                    </a:srgbClr>
                  </a:outerShdw>
                </a:effectLst>
                <a:latin typeface="Times New Roman" pitchFamily="18" charset="0"/>
                <a:cs typeface="Times New Roman" pitchFamily="18" charset="0"/>
              </a:rPr>
            </a:br>
            <a:endParaRPr lang="tr-TR" sz="2000" dirty="0">
              <a:solidFill>
                <a:schemeClr val="accent3">
                  <a:lumMod val="40000"/>
                  <a:lumOff val="60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dirty="0" smtClean="0"/>
              <a:t/>
            </a:r>
            <a:br>
              <a:rPr lang="tr-TR" sz="2400" b="1" dirty="0" smtClean="0"/>
            </a:br>
            <a:r>
              <a:rPr lang="tr-TR" sz="2400" b="1" dirty="0" smtClean="0"/>
              <a:t/>
            </a:r>
            <a:br>
              <a:rPr lang="tr-TR" sz="2400" b="1" dirty="0" smtClean="0"/>
            </a:br>
            <a:r>
              <a:rPr lang="tr-TR" sz="2400" b="1" dirty="0" smtClean="0"/>
              <a:t>2016 YILI OKUL SÜTÜ PROGRAMI</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1676740069"/>
              </p:ext>
            </p:extLst>
          </p:nvPr>
        </p:nvGraphicFramePr>
        <p:xfrm>
          <a:off x="285720" y="1600200"/>
          <a:ext cx="840108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17049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dirty="0" smtClean="0"/>
              <a:t/>
            </a:r>
            <a:br>
              <a:rPr lang="tr-TR" dirty="0" smtClean="0"/>
            </a:br>
            <a:r>
              <a:rPr lang="tr-TR" sz="2400" b="1" dirty="0" smtClean="0"/>
              <a:t>OKUL SÜTÜ PROGRAMI UYGULAMA REHBERİ</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4130317977"/>
              </p:ext>
            </p:extLst>
          </p:nvPr>
        </p:nvGraphicFramePr>
        <p:xfrm>
          <a:off x="457200" y="1357298"/>
          <a:ext cx="8363272"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dirty="0" smtClean="0"/>
              <a:t>REHBERİN AMACI</a:t>
            </a: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1092523184"/>
              </p:ext>
            </p:extLst>
          </p:nvPr>
        </p:nvGraphicFramePr>
        <p:xfrm>
          <a:off x="457200" y="1484784"/>
          <a:ext cx="836327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dirty="0" smtClean="0"/>
              <a:t/>
            </a:r>
            <a:br>
              <a:rPr lang="tr-TR" sz="2400" b="1" dirty="0" smtClean="0"/>
            </a:br>
            <a:r>
              <a:rPr lang="tr-TR" sz="2400" b="1" dirty="0" smtClean="0"/>
              <a:t/>
            </a:r>
            <a:br>
              <a:rPr lang="tr-TR" sz="2400" b="1" dirty="0" smtClean="0"/>
            </a:br>
            <a:r>
              <a:rPr lang="tr-TR" sz="2400" b="1" dirty="0" smtClean="0"/>
              <a:t>ORGANİZASYON</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958438734"/>
              </p:ext>
            </p:extLst>
          </p:nvPr>
        </p:nvGraphicFramePr>
        <p:xfrm>
          <a:off x="2704122" y="1996156"/>
          <a:ext cx="598700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0054" y="1844824"/>
            <a:ext cx="1935682" cy="1370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28041" y="3429000"/>
            <a:ext cx="1379664" cy="1445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Resim 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58044" y="5013176"/>
            <a:ext cx="1719657" cy="1512168"/>
          </a:xfrm>
          <a:prstGeom prst="rect">
            <a:avLst/>
          </a:prstGeom>
        </p:spPr>
      </p:pic>
    </p:spTree>
    <p:extLst>
      <p:ext uri="{BB962C8B-B14F-4D97-AF65-F5344CB8AC3E}">
        <p14:creationId xmlns:p14="http://schemas.microsoft.com/office/powerpoint/2010/main" xmlns="" val="1481800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sz="2400" b="1" dirty="0" smtClean="0"/>
              <a:t/>
            </a:r>
            <a:br>
              <a:rPr lang="tr-TR" sz="2400" b="1" dirty="0" smtClean="0"/>
            </a:br>
            <a:r>
              <a:rPr lang="tr-TR" sz="2400" b="1" dirty="0" smtClean="0"/>
              <a:t/>
            </a:r>
            <a:br>
              <a:rPr lang="tr-TR" sz="2400" b="1" dirty="0" smtClean="0"/>
            </a:br>
            <a:r>
              <a:rPr lang="tr-TR" sz="2400" b="1" dirty="0" smtClean="0"/>
              <a:t>İL OKUL SÜTÜ KOMİSYONU</a:t>
            </a:r>
            <a:r>
              <a:rPr lang="tr-TR" b="1" u="sng" dirty="0" smtClean="0"/>
              <a:t/>
            </a:r>
            <a:br>
              <a:rPr lang="tr-TR" b="1" u="sng" dirty="0" smtClean="0"/>
            </a:b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2815489541"/>
              </p:ext>
            </p:extLst>
          </p:nvPr>
        </p:nvGraphicFramePr>
        <p:xfrm>
          <a:off x="395536" y="1600200"/>
          <a:ext cx="8501692" cy="470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6836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4744</TotalTime>
  <Words>1848</Words>
  <Application>Microsoft Office PowerPoint</Application>
  <PresentationFormat>Ekran Gösterisi (4:3)</PresentationFormat>
  <Paragraphs>257</Paragraphs>
  <Slides>48</Slides>
  <Notes>48</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Ofis Teması</vt:lpstr>
      <vt:lpstr>TEMEL EĞİTİM GENEL MÜDÜRLÜĞÜ AR-GE VE PROJELER DAİRE BAŞKANLIĞI OKUL SÜTÜ PROGRAMI</vt:lpstr>
      <vt:lpstr>Slayt 2</vt:lpstr>
      <vt:lpstr>SUNUM PLANI</vt:lpstr>
      <vt:lpstr>2016 YILI OKUL SÜTÜ PROGRAMI</vt:lpstr>
      <vt:lpstr>  2016 YILI OKUL SÜTÜ PROGRAMI </vt:lpstr>
      <vt:lpstr> OKUL SÜTÜ PROGRAMI UYGULAMA REHBERİ </vt:lpstr>
      <vt:lpstr>REHBERİN AMACI</vt:lpstr>
      <vt:lpstr>  ORGANİZASYON </vt:lpstr>
      <vt:lpstr>  İL OKUL SÜTÜ KOMİSYONU </vt:lpstr>
      <vt:lpstr> İL OKUL SÜTÜ KOMİSYONU GÖREVLERİ </vt:lpstr>
      <vt:lpstr>İL OKUL SÜTÜ KOMİSYONU GÖREVLERİ</vt:lpstr>
      <vt:lpstr> İLÇE OKUL SÜTÜ KOMİSYONU </vt:lpstr>
      <vt:lpstr> İLÇE OKUL SÜTÜ KOMİSYONU GÖREVLERİ </vt:lpstr>
      <vt:lpstr>İLÇE OKUL SÜTÜ KOMİSYONU GÖREVLERİ</vt:lpstr>
      <vt:lpstr>İLÇE OKUL SÜTÜ KOMİSYONU GÖREVLERİ</vt:lpstr>
      <vt:lpstr>  OKUL SÜTÜ KABUL KOMİSYONU </vt:lpstr>
      <vt:lpstr>    OKUL  SÜTÜ KABUL KOMİSYONLARININ GÖREVLERİ  </vt:lpstr>
      <vt:lpstr> OKUL  SÜTÜ KABUL KOMİSYONLARININ GÖREVLERİ </vt:lpstr>
      <vt:lpstr>  OKUL  SÜTÜ KABUL KOMİSYONLARININ GÖREVLERİ </vt:lpstr>
      <vt:lpstr>  OKUL  SÜTÜ KABUL KOMİSYONLARININ GÖREVLERİ </vt:lpstr>
      <vt:lpstr>  OKUL  SÜTÜ KABUL KOMİSYONLARININ GÖREVLERİ </vt:lpstr>
      <vt:lpstr>  OKUL  SÜTÜ KABUL KOMİSYONLARININ GÖREVLERİ </vt:lpstr>
      <vt:lpstr>  OKUL  SÜTÜ KABUL KOMİSYONLARININ GÖREVLERİ </vt:lpstr>
      <vt:lpstr>   İL MİLLÎ EĞİTİM MÜDÜRLÜKLERİ GÖREVLERİ </vt:lpstr>
      <vt:lpstr>İL MİLLÎ EĞİTİM MÜDÜRLÜKLERİ GÖREVLERİ</vt:lpstr>
      <vt:lpstr>İL MİLLÎ EĞİTİM MÜDÜRLÜKLERİ GÖREVLERİ</vt:lpstr>
      <vt:lpstr>İL MİLLÎ EĞİTİM MÜDÜRLÜKLERİ GÖREVLERİ</vt:lpstr>
      <vt:lpstr>İLÇE MİLLÎ EĞİTİM MÜDÜRLÜKLERİ GÖREVLERİ</vt:lpstr>
      <vt:lpstr>SÜT DAĞITIMI YAPILAN  OKUL MÜDÜRLÜKLERİNİN GÖREVLERİ</vt:lpstr>
      <vt:lpstr>  SÜT DAĞITIMI YAPILAN  OKUL MÜDÜRLÜKLERİNİN GÖREVLERİ </vt:lpstr>
      <vt:lpstr>  SÜT DAĞITIMI YAPILAN  OKUL MÜDÜRLÜKLERİNİN GÖREVLERİ </vt:lpstr>
      <vt:lpstr>SÜT DAĞITIMI YAPILAN  OKUL MÜDÜRLÜKLERİNİN GÖREVLERİ</vt:lpstr>
      <vt:lpstr>  SÜT DAĞITIMI YAPILAN SINIFLARIN ÖĞRETMENLERİNİN GÖREVLERİ   </vt:lpstr>
      <vt:lpstr>  SÜT DAĞITIMI YAPILAN SINIFLARIN ÖĞRETMENLERİNİN GÖREVLERİ   </vt:lpstr>
      <vt:lpstr>  SÜT DAĞITIMI YAPILAN SINIFLARIN ÖĞRETMENLERİNİN GÖREVLERİ   </vt:lpstr>
      <vt:lpstr> OKUL SÜTÜ DEPO ÖZELLİKLERİ  </vt:lpstr>
      <vt:lpstr>Slayt 37</vt:lpstr>
      <vt:lpstr>Slayt 38</vt:lpstr>
      <vt:lpstr>Slayt 39</vt:lpstr>
      <vt:lpstr>OKUL SÜTÜ MODÜLÜ</vt:lpstr>
      <vt:lpstr>OKUL SÜTÜ MODÜLÜNDEKİ ANA BAŞLIKLAR</vt:lpstr>
      <vt:lpstr>OKUL SÜTÜ DAĞITIM MODÜLÜ</vt:lpstr>
      <vt:lpstr>OKUL SÜTÜ DAĞITIM MODÜLÜ</vt:lpstr>
      <vt:lpstr>OKUL SÜTÜ DAĞITIM MODÜLÜ</vt:lpstr>
      <vt:lpstr>OKUL SÜTÜ DAĞITIM MODÜLÜ</vt:lpstr>
      <vt:lpstr>YÖNETİCİ MODÜLÜ</vt:lpstr>
      <vt:lpstr>OKUL SÜTÜ DAĞITIM MODÜLÜ</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Nese Rafia GURSOY</cp:lastModifiedBy>
  <cp:revision>498</cp:revision>
  <cp:lastPrinted>2015-03-02T10:44:33Z</cp:lastPrinted>
  <dcterms:created xsi:type="dcterms:W3CDTF">2011-10-11T08:25:07Z</dcterms:created>
  <dcterms:modified xsi:type="dcterms:W3CDTF">2016-01-06T15:07:50Z</dcterms:modified>
</cp:coreProperties>
</file>