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50"/>
  </p:notesMasterIdLst>
  <p:sldIdLst>
    <p:sldId id="384" r:id="rId2"/>
    <p:sldId id="385" r:id="rId3"/>
    <p:sldId id="397" r:id="rId4"/>
    <p:sldId id="398" r:id="rId5"/>
    <p:sldId id="386" r:id="rId6"/>
    <p:sldId id="377" r:id="rId7"/>
    <p:sldId id="375" r:id="rId8"/>
    <p:sldId id="387" r:id="rId9"/>
    <p:sldId id="376" r:id="rId10"/>
    <p:sldId id="412" r:id="rId11"/>
    <p:sldId id="388" r:id="rId12"/>
    <p:sldId id="413" r:id="rId13"/>
    <p:sldId id="389" r:id="rId14"/>
    <p:sldId id="390" r:id="rId15"/>
    <p:sldId id="414" r:id="rId16"/>
    <p:sldId id="391" r:id="rId17"/>
    <p:sldId id="392" r:id="rId18"/>
    <p:sldId id="393" r:id="rId19"/>
    <p:sldId id="433" r:id="rId20"/>
    <p:sldId id="434" r:id="rId21"/>
    <p:sldId id="415" r:id="rId22"/>
    <p:sldId id="296" r:id="rId23"/>
    <p:sldId id="416" r:id="rId24"/>
    <p:sldId id="297" r:id="rId25"/>
    <p:sldId id="417" r:id="rId26"/>
    <p:sldId id="298" r:id="rId27"/>
    <p:sldId id="418" r:id="rId28"/>
    <p:sldId id="311" r:id="rId29"/>
    <p:sldId id="299" r:id="rId30"/>
    <p:sldId id="308" r:id="rId31"/>
    <p:sldId id="419" r:id="rId32"/>
    <p:sldId id="269" r:id="rId33"/>
    <p:sldId id="420" r:id="rId34"/>
    <p:sldId id="421" r:id="rId35"/>
    <p:sldId id="423" r:id="rId36"/>
    <p:sldId id="399" r:id="rId37"/>
    <p:sldId id="275" r:id="rId38"/>
    <p:sldId id="422" r:id="rId39"/>
    <p:sldId id="352" r:id="rId40"/>
    <p:sldId id="353" r:id="rId41"/>
    <p:sldId id="354" r:id="rId42"/>
    <p:sldId id="312" r:id="rId43"/>
    <p:sldId id="424" r:id="rId44"/>
    <p:sldId id="336" r:id="rId45"/>
    <p:sldId id="335" r:id="rId46"/>
    <p:sldId id="313" r:id="rId47"/>
    <p:sldId id="425" r:id="rId48"/>
    <p:sldId id="356" r:id="rId4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84" y="-7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592F7B-68A3-4805-96FD-63E133B0A182}" type="datetimeFigureOut">
              <a:rPr lang="tr-TR" smtClean="0"/>
              <a:pPr/>
              <a:t>24.04.2015</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10F380-1667-4223-BFFE-43D752029DDB}" type="slidenum">
              <a:rPr lang="tr-TR" smtClean="0"/>
              <a:pPr/>
              <a:t>‹#›</a:t>
            </a:fld>
            <a:endParaRPr lang="tr-TR"/>
          </a:p>
        </p:txBody>
      </p:sp>
    </p:spTree>
    <p:extLst>
      <p:ext uri="{BB962C8B-B14F-4D97-AF65-F5344CB8AC3E}">
        <p14:creationId xmlns:p14="http://schemas.microsoft.com/office/powerpoint/2010/main" xmlns="" val="725105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9E6297B5-D201-4A63-821C-E36A45DD6232}" type="datetime1">
              <a:rPr lang="tr-TR" smtClean="0"/>
              <a:pPr/>
              <a:t>24.04.2015</a:t>
            </a:fld>
            <a:endParaRPr lang="tr-TR"/>
          </a:p>
        </p:txBody>
      </p:sp>
      <p:sp>
        <p:nvSpPr>
          <p:cNvPr id="5" name="Altbilgi Yer Tutucusu 4"/>
          <p:cNvSpPr>
            <a:spLocks noGrp="1"/>
          </p:cNvSpPr>
          <p:nvPr>
            <p:ph type="ftr" sz="quarter" idx="11"/>
          </p:nvPr>
        </p:nvSpPr>
        <p:spPr/>
        <p:txBody>
          <a:bodyPr/>
          <a:lstStyle/>
          <a:p>
            <a:r>
              <a:rPr lang="tr-TR" smtClean="0"/>
              <a:t>Ölçme, Değerlendirme ve Sınav Hizmetleri Genel Müdürlüğü</a:t>
            </a:r>
            <a:endParaRPr lang="tr-TR"/>
          </a:p>
        </p:txBody>
      </p:sp>
      <p:sp>
        <p:nvSpPr>
          <p:cNvPr id="6" name="Slayt Numarası Yer Tutucusu 5"/>
          <p:cNvSpPr>
            <a:spLocks noGrp="1"/>
          </p:cNvSpPr>
          <p:nvPr>
            <p:ph type="sldNum" sz="quarter" idx="12"/>
          </p:nvPr>
        </p:nvSpPr>
        <p:spPr/>
        <p:txBody>
          <a:bodyPr/>
          <a:lstStyle/>
          <a:p>
            <a:fld id="{2EF38CAD-E650-4F2D-8050-BCC4FAC56389}" type="slidenum">
              <a:rPr lang="tr-TR" smtClean="0"/>
              <a:pPr/>
              <a:t>‹#›</a:t>
            </a:fld>
            <a:endParaRPr lang="tr-TR"/>
          </a:p>
        </p:txBody>
      </p:sp>
    </p:spTree>
    <p:extLst>
      <p:ext uri="{BB962C8B-B14F-4D97-AF65-F5344CB8AC3E}">
        <p14:creationId xmlns:p14="http://schemas.microsoft.com/office/powerpoint/2010/main" xmlns="" val="43174325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AF35BFB-E748-4D78-BA86-39ADE67F2D6A}" type="datetime1">
              <a:rPr lang="tr-TR" smtClean="0"/>
              <a:pPr/>
              <a:t>24.04.2015</a:t>
            </a:fld>
            <a:endParaRPr lang="tr-TR"/>
          </a:p>
        </p:txBody>
      </p:sp>
      <p:sp>
        <p:nvSpPr>
          <p:cNvPr id="5" name="Altbilgi Yer Tutucusu 4"/>
          <p:cNvSpPr>
            <a:spLocks noGrp="1"/>
          </p:cNvSpPr>
          <p:nvPr>
            <p:ph type="ftr" sz="quarter" idx="11"/>
          </p:nvPr>
        </p:nvSpPr>
        <p:spPr/>
        <p:txBody>
          <a:bodyPr/>
          <a:lstStyle/>
          <a:p>
            <a:r>
              <a:rPr lang="tr-TR" smtClean="0"/>
              <a:t>Ölçme, Değerlendirme ve Sınav Hizmetleri Genel Müdürlüğü</a:t>
            </a:r>
            <a:endParaRPr lang="tr-TR"/>
          </a:p>
        </p:txBody>
      </p:sp>
      <p:sp>
        <p:nvSpPr>
          <p:cNvPr id="6" name="Slayt Numarası Yer Tutucusu 5"/>
          <p:cNvSpPr>
            <a:spLocks noGrp="1"/>
          </p:cNvSpPr>
          <p:nvPr>
            <p:ph type="sldNum" sz="quarter" idx="12"/>
          </p:nvPr>
        </p:nvSpPr>
        <p:spPr/>
        <p:txBody>
          <a:bodyPr/>
          <a:lstStyle/>
          <a:p>
            <a:fld id="{2EF38CAD-E650-4F2D-8050-BCC4FAC56389}" type="slidenum">
              <a:rPr lang="tr-TR" smtClean="0"/>
              <a:pPr/>
              <a:t>‹#›</a:t>
            </a:fld>
            <a:endParaRPr lang="tr-TR"/>
          </a:p>
        </p:txBody>
      </p:sp>
    </p:spTree>
    <p:extLst>
      <p:ext uri="{BB962C8B-B14F-4D97-AF65-F5344CB8AC3E}">
        <p14:creationId xmlns:p14="http://schemas.microsoft.com/office/powerpoint/2010/main" xmlns="" val="406776270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C2A40C9-593A-4F43-B9C5-CC0496E37147}" type="datetime1">
              <a:rPr lang="tr-TR" smtClean="0"/>
              <a:pPr/>
              <a:t>24.04.2015</a:t>
            </a:fld>
            <a:endParaRPr lang="tr-TR"/>
          </a:p>
        </p:txBody>
      </p:sp>
      <p:sp>
        <p:nvSpPr>
          <p:cNvPr id="5" name="Altbilgi Yer Tutucusu 4"/>
          <p:cNvSpPr>
            <a:spLocks noGrp="1"/>
          </p:cNvSpPr>
          <p:nvPr>
            <p:ph type="ftr" sz="quarter" idx="11"/>
          </p:nvPr>
        </p:nvSpPr>
        <p:spPr/>
        <p:txBody>
          <a:bodyPr/>
          <a:lstStyle/>
          <a:p>
            <a:r>
              <a:rPr lang="tr-TR" smtClean="0"/>
              <a:t>Ölçme, Değerlendirme ve Sınav Hizmetleri Genel Müdürlüğü</a:t>
            </a:r>
            <a:endParaRPr lang="tr-TR"/>
          </a:p>
        </p:txBody>
      </p:sp>
      <p:sp>
        <p:nvSpPr>
          <p:cNvPr id="6" name="Slayt Numarası Yer Tutucusu 5"/>
          <p:cNvSpPr>
            <a:spLocks noGrp="1"/>
          </p:cNvSpPr>
          <p:nvPr>
            <p:ph type="sldNum" sz="quarter" idx="12"/>
          </p:nvPr>
        </p:nvSpPr>
        <p:spPr/>
        <p:txBody>
          <a:bodyPr/>
          <a:lstStyle/>
          <a:p>
            <a:fld id="{2EF38CAD-E650-4F2D-8050-BCC4FAC56389}" type="slidenum">
              <a:rPr lang="tr-TR" smtClean="0"/>
              <a:pPr/>
              <a:t>‹#›</a:t>
            </a:fld>
            <a:endParaRPr lang="tr-TR"/>
          </a:p>
        </p:txBody>
      </p:sp>
    </p:spTree>
    <p:extLst>
      <p:ext uri="{BB962C8B-B14F-4D97-AF65-F5344CB8AC3E}">
        <p14:creationId xmlns:p14="http://schemas.microsoft.com/office/powerpoint/2010/main" xmlns="" val="313768491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234F2B0-4327-4BDC-A592-F4D2A41C3B7E}" type="datetime1">
              <a:rPr lang="tr-TR" smtClean="0"/>
              <a:pPr/>
              <a:t>24.04.2015</a:t>
            </a:fld>
            <a:endParaRPr lang="tr-TR"/>
          </a:p>
        </p:txBody>
      </p:sp>
      <p:sp>
        <p:nvSpPr>
          <p:cNvPr id="5" name="Altbilgi Yer Tutucusu 4"/>
          <p:cNvSpPr>
            <a:spLocks noGrp="1"/>
          </p:cNvSpPr>
          <p:nvPr>
            <p:ph type="ftr" sz="quarter" idx="11"/>
          </p:nvPr>
        </p:nvSpPr>
        <p:spPr/>
        <p:txBody>
          <a:bodyPr/>
          <a:lstStyle/>
          <a:p>
            <a:r>
              <a:rPr lang="tr-TR" smtClean="0"/>
              <a:t>Ölçme, Değerlendirme ve Sınav Hizmetleri Genel Müdürlüğü</a:t>
            </a:r>
            <a:endParaRPr lang="tr-TR"/>
          </a:p>
        </p:txBody>
      </p:sp>
      <p:sp>
        <p:nvSpPr>
          <p:cNvPr id="6" name="Slayt Numarası Yer Tutucusu 5"/>
          <p:cNvSpPr>
            <a:spLocks noGrp="1"/>
          </p:cNvSpPr>
          <p:nvPr>
            <p:ph type="sldNum" sz="quarter" idx="12"/>
          </p:nvPr>
        </p:nvSpPr>
        <p:spPr/>
        <p:txBody>
          <a:bodyPr/>
          <a:lstStyle/>
          <a:p>
            <a:fld id="{2EF38CAD-E650-4F2D-8050-BCC4FAC56389}" type="slidenum">
              <a:rPr lang="tr-TR" smtClean="0"/>
              <a:pPr/>
              <a:t>‹#›</a:t>
            </a:fld>
            <a:endParaRPr lang="tr-TR"/>
          </a:p>
        </p:txBody>
      </p:sp>
    </p:spTree>
    <p:extLst>
      <p:ext uri="{BB962C8B-B14F-4D97-AF65-F5344CB8AC3E}">
        <p14:creationId xmlns:p14="http://schemas.microsoft.com/office/powerpoint/2010/main" xmlns="" val="359027833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CEA8B2B3-A1E8-48E2-9468-1AAEBB310AD8}" type="datetime1">
              <a:rPr lang="tr-TR" smtClean="0"/>
              <a:pPr/>
              <a:t>24.04.2015</a:t>
            </a:fld>
            <a:endParaRPr lang="tr-TR"/>
          </a:p>
        </p:txBody>
      </p:sp>
      <p:sp>
        <p:nvSpPr>
          <p:cNvPr id="5" name="Altbilgi Yer Tutucusu 4"/>
          <p:cNvSpPr>
            <a:spLocks noGrp="1"/>
          </p:cNvSpPr>
          <p:nvPr>
            <p:ph type="ftr" sz="quarter" idx="11"/>
          </p:nvPr>
        </p:nvSpPr>
        <p:spPr/>
        <p:txBody>
          <a:bodyPr/>
          <a:lstStyle/>
          <a:p>
            <a:r>
              <a:rPr lang="tr-TR" smtClean="0"/>
              <a:t>Ölçme, Değerlendirme ve Sınav Hizmetleri Genel Müdürlüğü</a:t>
            </a:r>
            <a:endParaRPr lang="tr-TR"/>
          </a:p>
        </p:txBody>
      </p:sp>
      <p:sp>
        <p:nvSpPr>
          <p:cNvPr id="6" name="Slayt Numarası Yer Tutucusu 5"/>
          <p:cNvSpPr>
            <a:spLocks noGrp="1"/>
          </p:cNvSpPr>
          <p:nvPr>
            <p:ph type="sldNum" sz="quarter" idx="12"/>
          </p:nvPr>
        </p:nvSpPr>
        <p:spPr/>
        <p:txBody>
          <a:bodyPr/>
          <a:lstStyle/>
          <a:p>
            <a:fld id="{2EF38CAD-E650-4F2D-8050-BCC4FAC56389}" type="slidenum">
              <a:rPr lang="tr-TR" smtClean="0"/>
              <a:pPr/>
              <a:t>‹#›</a:t>
            </a:fld>
            <a:endParaRPr lang="tr-TR"/>
          </a:p>
        </p:txBody>
      </p:sp>
    </p:spTree>
    <p:extLst>
      <p:ext uri="{BB962C8B-B14F-4D97-AF65-F5344CB8AC3E}">
        <p14:creationId xmlns:p14="http://schemas.microsoft.com/office/powerpoint/2010/main" xmlns="" val="215016071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FC9ED99E-7BD6-4163-918C-A5BCB0FAF825}" type="datetime1">
              <a:rPr lang="tr-TR" smtClean="0"/>
              <a:pPr/>
              <a:t>24.04.2015</a:t>
            </a:fld>
            <a:endParaRPr lang="tr-TR"/>
          </a:p>
        </p:txBody>
      </p:sp>
      <p:sp>
        <p:nvSpPr>
          <p:cNvPr id="6" name="Altbilgi Yer Tutucusu 5"/>
          <p:cNvSpPr>
            <a:spLocks noGrp="1"/>
          </p:cNvSpPr>
          <p:nvPr>
            <p:ph type="ftr" sz="quarter" idx="11"/>
          </p:nvPr>
        </p:nvSpPr>
        <p:spPr/>
        <p:txBody>
          <a:bodyPr/>
          <a:lstStyle/>
          <a:p>
            <a:r>
              <a:rPr lang="tr-TR" smtClean="0"/>
              <a:t>Ölçme, Değerlendirme ve Sınav Hizmetleri Genel Müdürlüğü</a:t>
            </a:r>
            <a:endParaRPr lang="tr-TR"/>
          </a:p>
        </p:txBody>
      </p:sp>
      <p:sp>
        <p:nvSpPr>
          <p:cNvPr id="7" name="Slayt Numarası Yer Tutucusu 6"/>
          <p:cNvSpPr>
            <a:spLocks noGrp="1"/>
          </p:cNvSpPr>
          <p:nvPr>
            <p:ph type="sldNum" sz="quarter" idx="12"/>
          </p:nvPr>
        </p:nvSpPr>
        <p:spPr/>
        <p:txBody>
          <a:bodyPr/>
          <a:lstStyle/>
          <a:p>
            <a:fld id="{2EF38CAD-E650-4F2D-8050-BCC4FAC56389}" type="slidenum">
              <a:rPr lang="tr-TR" smtClean="0"/>
              <a:pPr/>
              <a:t>‹#›</a:t>
            </a:fld>
            <a:endParaRPr lang="tr-TR"/>
          </a:p>
        </p:txBody>
      </p:sp>
    </p:spTree>
    <p:extLst>
      <p:ext uri="{BB962C8B-B14F-4D97-AF65-F5344CB8AC3E}">
        <p14:creationId xmlns:p14="http://schemas.microsoft.com/office/powerpoint/2010/main" xmlns="" val="6021324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41F4E893-31AE-472A-B601-5473DD522FEE}" type="datetime1">
              <a:rPr lang="tr-TR" smtClean="0"/>
              <a:pPr/>
              <a:t>24.04.2015</a:t>
            </a:fld>
            <a:endParaRPr lang="tr-TR"/>
          </a:p>
        </p:txBody>
      </p:sp>
      <p:sp>
        <p:nvSpPr>
          <p:cNvPr id="8" name="Altbilgi Yer Tutucusu 7"/>
          <p:cNvSpPr>
            <a:spLocks noGrp="1"/>
          </p:cNvSpPr>
          <p:nvPr>
            <p:ph type="ftr" sz="quarter" idx="11"/>
          </p:nvPr>
        </p:nvSpPr>
        <p:spPr/>
        <p:txBody>
          <a:bodyPr/>
          <a:lstStyle/>
          <a:p>
            <a:r>
              <a:rPr lang="tr-TR" smtClean="0"/>
              <a:t>Ölçme, Değerlendirme ve Sınav Hizmetleri Genel Müdürlüğü</a:t>
            </a:r>
            <a:endParaRPr lang="tr-TR"/>
          </a:p>
        </p:txBody>
      </p:sp>
      <p:sp>
        <p:nvSpPr>
          <p:cNvPr id="9" name="Slayt Numarası Yer Tutucusu 8"/>
          <p:cNvSpPr>
            <a:spLocks noGrp="1"/>
          </p:cNvSpPr>
          <p:nvPr>
            <p:ph type="sldNum" sz="quarter" idx="12"/>
          </p:nvPr>
        </p:nvSpPr>
        <p:spPr/>
        <p:txBody>
          <a:bodyPr/>
          <a:lstStyle/>
          <a:p>
            <a:fld id="{2EF38CAD-E650-4F2D-8050-BCC4FAC56389}" type="slidenum">
              <a:rPr lang="tr-TR" smtClean="0"/>
              <a:pPr/>
              <a:t>‹#›</a:t>
            </a:fld>
            <a:endParaRPr lang="tr-TR"/>
          </a:p>
        </p:txBody>
      </p:sp>
    </p:spTree>
    <p:extLst>
      <p:ext uri="{BB962C8B-B14F-4D97-AF65-F5344CB8AC3E}">
        <p14:creationId xmlns:p14="http://schemas.microsoft.com/office/powerpoint/2010/main" xmlns="" val="336810877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F4CC383-5D01-4A7E-9B48-A58A7A2121E0}" type="datetime1">
              <a:rPr lang="tr-TR" smtClean="0"/>
              <a:pPr/>
              <a:t>24.04.2015</a:t>
            </a:fld>
            <a:endParaRPr lang="tr-TR"/>
          </a:p>
        </p:txBody>
      </p:sp>
      <p:sp>
        <p:nvSpPr>
          <p:cNvPr id="4" name="Altbilgi Yer Tutucusu 3"/>
          <p:cNvSpPr>
            <a:spLocks noGrp="1"/>
          </p:cNvSpPr>
          <p:nvPr>
            <p:ph type="ftr" sz="quarter" idx="11"/>
          </p:nvPr>
        </p:nvSpPr>
        <p:spPr/>
        <p:txBody>
          <a:bodyPr/>
          <a:lstStyle/>
          <a:p>
            <a:r>
              <a:rPr lang="tr-TR" smtClean="0"/>
              <a:t>Ölçme, Değerlendirme ve Sınav Hizmetleri Genel Müdürlüğü</a:t>
            </a:r>
            <a:endParaRPr lang="tr-TR"/>
          </a:p>
        </p:txBody>
      </p:sp>
      <p:sp>
        <p:nvSpPr>
          <p:cNvPr id="5" name="Slayt Numarası Yer Tutucusu 4"/>
          <p:cNvSpPr>
            <a:spLocks noGrp="1"/>
          </p:cNvSpPr>
          <p:nvPr>
            <p:ph type="sldNum" sz="quarter" idx="12"/>
          </p:nvPr>
        </p:nvSpPr>
        <p:spPr/>
        <p:txBody>
          <a:bodyPr/>
          <a:lstStyle/>
          <a:p>
            <a:fld id="{2EF38CAD-E650-4F2D-8050-BCC4FAC56389}" type="slidenum">
              <a:rPr lang="tr-TR" smtClean="0"/>
              <a:pPr/>
              <a:t>‹#›</a:t>
            </a:fld>
            <a:endParaRPr lang="tr-TR"/>
          </a:p>
        </p:txBody>
      </p:sp>
    </p:spTree>
    <p:extLst>
      <p:ext uri="{BB962C8B-B14F-4D97-AF65-F5344CB8AC3E}">
        <p14:creationId xmlns:p14="http://schemas.microsoft.com/office/powerpoint/2010/main" xmlns="" val="294639157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D7440F3-87F3-49D5-81E0-363CF5D9F1AD}" type="datetime1">
              <a:rPr lang="tr-TR" smtClean="0"/>
              <a:pPr/>
              <a:t>24.04.2015</a:t>
            </a:fld>
            <a:endParaRPr lang="tr-TR"/>
          </a:p>
        </p:txBody>
      </p:sp>
      <p:sp>
        <p:nvSpPr>
          <p:cNvPr id="3" name="Altbilgi Yer Tutucusu 2"/>
          <p:cNvSpPr>
            <a:spLocks noGrp="1"/>
          </p:cNvSpPr>
          <p:nvPr>
            <p:ph type="ftr" sz="quarter" idx="11"/>
          </p:nvPr>
        </p:nvSpPr>
        <p:spPr/>
        <p:txBody>
          <a:bodyPr/>
          <a:lstStyle/>
          <a:p>
            <a:r>
              <a:rPr lang="tr-TR" smtClean="0"/>
              <a:t>Ölçme, Değerlendirme ve Sınav Hizmetleri Genel Müdürlüğü</a:t>
            </a:r>
            <a:endParaRPr lang="tr-TR"/>
          </a:p>
        </p:txBody>
      </p:sp>
      <p:sp>
        <p:nvSpPr>
          <p:cNvPr id="4" name="Slayt Numarası Yer Tutucusu 3"/>
          <p:cNvSpPr>
            <a:spLocks noGrp="1"/>
          </p:cNvSpPr>
          <p:nvPr>
            <p:ph type="sldNum" sz="quarter" idx="12"/>
          </p:nvPr>
        </p:nvSpPr>
        <p:spPr/>
        <p:txBody>
          <a:bodyPr/>
          <a:lstStyle/>
          <a:p>
            <a:fld id="{2EF38CAD-E650-4F2D-8050-BCC4FAC56389}" type="slidenum">
              <a:rPr lang="tr-TR" smtClean="0"/>
              <a:pPr/>
              <a:t>‹#›</a:t>
            </a:fld>
            <a:endParaRPr lang="tr-TR"/>
          </a:p>
        </p:txBody>
      </p:sp>
    </p:spTree>
    <p:extLst>
      <p:ext uri="{BB962C8B-B14F-4D97-AF65-F5344CB8AC3E}">
        <p14:creationId xmlns:p14="http://schemas.microsoft.com/office/powerpoint/2010/main" xmlns="" val="59579067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1ACCAF0-866E-4716-AE8F-DB80B65EC2E5}" type="datetime1">
              <a:rPr lang="tr-TR" smtClean="0"/>
              <a:pPr/>
              <a:t>24.04.2015</a:t>
            </a:fld>
            <a:endParaRPr lang="tr-TR"/>
          </a:p>
        </p:txBody>
      </p:sp>
      <p:sp>
        <p:nvSpPr>
          <p:cNvPr id="6" name="Altbilgi Yer Tutucusu 5"/>
          <p:cNvSpPr>
            <a:spLocks noGrp="1"/>
          </p:cNvSpPr>
          <p:nvPr>
            <p:ph type="ftr" sz="quarter" idx="11"/>
          </p:nvPr>
        </p:nvSpPr>
        <p:spPr/>
        <p:txBody>
          <a:bodyPr/>
          <a:lstStyle/>
          <a:p>
            <a:r>
              <a:rPr lang="tr-TR" smtClean="0"/>
              <a:t>Ölçme, Değerlendirme ve Sınav Hizmetleri Genel Müdürlüğü</a:t>
            </a:r>
            <a:endParaRPr lang="tr-TR"/>
          </a:p>
        </p:txBody>
      </p:sp>
      <p:sp>
        <p:nvSpPr>
          <p:cNvPr id="7" name="Slayt Numarası Yer Tutucusu 6"/>
          <p:cNvSpPr>
            <a:spLocks noGrp="1"/>
          </p:cNvSpPr>
          <p:nvPr>
            <p:ph type="sldNum" sz="quarter" idx="12"/>
          </p:nvPr>
        </p:nvSpPr>
        <p:spPr/>
        <p:txBody>
          <a:bodyPr/>
          <a:lstStyle/>
          <a:p>
            <a:fld id="{2EF38CAD-E650-4F2D-8050-BCC4FAC56389}" type="slidenum">
              <a:rPr lang="tr-TR" smtClean="0"/>
              <a:pPr/>
              <a:t>‹#›</a:t>
            </a:fld>
            <a:endParaRPr lang="tr-TR"/>
          </a:p>
        </p:txBody>
      </p:sp>
    </p:spTree>
    <p:extLst>
      <p:ext uri="{BB962C8B-B14F-4D97-AF65-F5344CB8AC3E}">
        <p14:creationId xmlns:p14="http://schemas.microsoft.com/office/powerpoint/2010/main" xmlns="" val="85950827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469332B-27FA-4D63-B922-AC5A4689366E}" type="datetime1">
              <a:rPr lang="tr-TR" smtClean="0"/>
              <a:pPr/>
              <a:t>24.04.2015</a:t>
            </a:fld>
            <a:endParaRPr lang="tr-TR"/>
          </a:p>
        </p:txBody>
      </p:sp>
      <p:sp>
        <p:nvSpPr>
          <p:cNvPr id="6" name="Altbilgi Yer Tutucusu 5"/>
          <p:cNvSpPr>
            <a:spLocks noGrp="1"/>
          </p:cNvSpPr>
          <p:nvPr>
            <p:ph type="ftr" sz="quarter" idx="11"/>
          </p:nvPr>
        </p:nvSpPr>
        <p:spPr/>
        <p:txBody>
          <a:bodyPr/>
          <a:lstStyle/>
          <a:p>
            <a:r>
              <a:rPr lang="tr-TR" smtClean="0"/>
              <a:t>Ölçme, Değerlendirme ve Sınav Hizmetleri Genel Müdürlüğü</a:t>
            </a:r>
            <a:endParaRPr lang="tr-TR"/>
          </a:p>
        </p:txBody>
      </p:sp>
      <p:sp>
        <p:nvSpPr>
          <p:cNvPr id="7" name="Slayt Numarası Yer Tutucusu 6"/>
          <p:cNvSpPr>
            <a:spLocks noGrp="1"/>
          </p:cNvSpPr>
          <p:nvPr>
            <p:ph type="sldNum" sz="quarter" idx="12"/>
          </p:nvPr>
        </p:nvSpPr>
        <p:spPr/>
        <p:txBody>
          <a:bodyPr/>
          <a:lstStyle/>
          <a:p>
            <a:fld id="{2EF38CAD-E650-4F2D-8050-BCC4FAC56389}" type="slidenum">
              <a:rPr lang="tr-TR" smtClean="0"/>
              <a:pPr/>
              <a:t>‹#›</a:t>
            </a:fld>
            <a:endParaRPr lang="tr-TR"/>
          </a:p>
        </p:txBody>
      </p:sp>
    </p:spTree>
    <p:extLst>
      <p:ext uri="{BB962C8B-B14F-4D97-AF65-F5344CB8AC3E}">
        <p14:creationId xmlns:p14="http://schemas.microsoft.com/office/powerpoint/2010/main" xmlns="" val="152845774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C42705-A0ED-4458-B249-A48603EF272D}" type="datetime1">
              <a:rPr lang="tr-TR" smtClean="0"/>
              <a:pPr/>
              <a:t>24.04.2015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Ölçme, Değerlendirme ve Sınav Hizmetleri Genel Müdürlüğü</a:t>
            </a:r>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F38CAD-E650-4F2D-8050-BCC4FAC56389}" type="slidenum">
              <a:rPr lang="tr-TR" smtClean="0"/>
              <a:pPr/>
              <a:t>‹#›</a:t>
            </a:fld>
            <a:endParaRPr lang="tr-TR"/>
          </a:p>
        </p:txBody>
      </p:sp>
    </p:spTree>
    <p:extLst>
      <p:ext uri="{BB962C8B-B14F-4D97-AF65-F5344CB8AC3E}">
        <p14:creationId xmlns:p14="http://schemas.microsoft.com/office/powerpoint/2010/main" xmlns="" val="8739225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mc:Choice xmlns:p14="http://schemas.microsoft.com/office/powerpoint/2010/main" xmlns="" Requires="p14">
      <p:transition p14:dur="0"/>
    </mc:Choice>
    <mc:Fallback>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78027" y="636974"/>
            <a:ext cx="1797908" cy="4734097"/>
          </a:xfrm>
        </p:spPr>
        <p:txBody>
          <a:bodyPr>
            <a:normAutofit/>
          </a:bodyPr>
          <a:lstStyle/>
          <a:p>
            <a:r>
              <a:rPr lang="tr-TR" sz="2000" dirty="0" smtClean="0"/>
              <a:t>Cevap kağıdı üzerinde yapılan işaretlemeler örnek kodlamaya uygun olmadığından optik okuyucular tarafından okunmuyor veya eksik okunmaktadır.</a:t>
            </a:r>
            <a:endParaRPr lang="tr-TR" sz="2000" dirty="0"/>
          </a:p>
        </p:txBody>
      </p:sp>
      <p:pic>
        <p:nvPicPr>
          <p:cNvPr id="5" name="İçerik Yer Tutucusu 3"/>
          <p:cNvPicPr>
            <a:picLocks noChangeAspect="1"/>
          </p:cNvPicPr>
          <p:nvPr/>
        </p:nvPicPr>
        <p:blipFill>
          <a:blip r:embed="rId2" cstate="print"/>
          <a:stretch>
            <a:fillRect/>
          </a:stretch>
        </p:blipFill>
        <p:spPr>
          <a:xfrm>
            <a:off x="0" y="5778285"/>
            <a:ext cx="1081917" cy="1079715"/>
          </a:xfrm>
          <a:prstGeom prst="rect">
            <a:avLst/>
          </a:prstGeom>
        </p:spPr>
      </p:pic>
      <p:pic>
        <p:nvPicPr>
          <p:cNvPr id="6" name="İçerik Yer Tutucusu 5"/>
          <p:cNvPicPr>
            <a:picLocks noGrp="1" noChangeAspect="1"/>
          </p:cNvPicPr>
          <p:nvPr>
            <p:ph idx="1"/>
          </p:nvPr>
        </p:nvPicPr>
        <p:blipFill>
          <a:blip r:embed="rId3" cstate="screen">
            <a:extLst>
              <a:ext uri="{28A0092B-C50C-407E-A947-70E740481C1C}">
                <a14:useLocalDpi xmlns:a14="http://schemas.microsoft.com/office/drawing/2010/main" xmlns=""/>
              </a:ext>
            </a:extLst>
          </a:blip>
          <a:stretch>
            <a:fillRect/>
          </a:stretch>
        </p:blipFill>
        <p:spPr>
          <a:xfrm>
            <a:off x="4547910" y="724930"/>
            <a:ext cx="4546663" cy="5799438"/>
          </a:xfrm>
        </p:spPr>
      </p:pic>
      <p:sp>
        <p:nvSpPr>
          <p:cNvPr id="7" name="6 Slayt Numarası Yer Tutucusu"/>
          <p:cNvSpPr>
            <a:spLocks noGrp="1"/>
          </p:cNvSpPr>
          <p:nvPr>
            <p:ph type="sldNum" sz="quarter" idx="12"/>
          </p:nvPr>
        </p:nvSpPr>
        <p:spPr/>
        <p:txBody>
          <a:bodyPr/>
          <a:lstStyle/>
          <a:p>
            <a:fld id="{2EF38CAD-E650-4F2D-8050-BCC4FAC56389}" type="slidenum">
              <a:rPr lang="tr-TR" smtClean="0"/>
              <a:pPr/>
              <a:t>1</a:t>
            </a:fld>
            <a:endParaRPr lang="tr-TR"/>
          </a:p>
        </p:txBody>
      </p:sp>
      <p:sp>
        <p:nvSpPr>
          <p:cNvPr id="10" name="9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11274180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48833" y="1297174"/>
            <a:ext cx="10515600" cy="3200400"/>
          </a:xfrm>
        </p:spPr>
        <p:txBody>
          <a:bodyPr>
            <a:normAutofit/>
          </a:bodyPr>
          <a:lstStyle/>
          <a:p>
            <a:endParaRPr lang="tr-TR" dirty="0" smtClean="0"/>
          </a:p>
          <a:p>
            <a:r>
              <a:rPr lang="tr-TR" dirty="0" smtClean="0"/>
              <a:t>Adayın sınava girdiği salon yoklama listesine bakılarak hangi kitapçık türünü kullandığının tespit edilmesidir.</a:t>
            </a:r>
          </a:p>
          <a:p>
            <a:r>
              <a:rPr lang="tr-TR" dirty="0" smtClean="0"/>
              <a:t>Şayet yukarıda ki gibi bir durumla karşılaşırsak öğrencinin aynı gün girdiği diğer oturumlarında kullandığı kitapçık türü esas alınmaktadır.</a:t>
            </a:r>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10</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75013932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16935" y="1158951"/>
            <a:ext cx="10515600" cy="3891516"/>
          </a:xfrm>
        </p:spPr>
        <p:txBody>
          <a:bodyPr>
            <a:normAutofit/>
          </a:bodyPr>
          <a:lstStyle/>
          <a:p>
            <a:endParaRPr lang="tr-TR" dirty="0" smtClean="0"/>
          </a:p>
          <a:p>
            <a:r>
              <a:rPr lang="tr-TR" dirty="0"/>
              <a:t>1. dönem ortak </a:t>
            </a:r>
            <a:r>
              <a:rPr lang="tr-TR" dirty="0" smtClean="0"/>
              <a:t>sınavlarda her oturumda ortalama 5000 öğrenci cevap kağıdına kitapçık türünü kodlamayı unutmuştur.</a:t>
            </a:r>
          </a:p>
          <a:p>
            <a:pPr>
              <a:buNone/>
            </a:pPr>
            <a:endParaRPr lang="tr-TR" dirty="0" smtClean="0"/>
          </a:p>
          <a:p>
            <a:r>
              <a:rPr lang="tr-TR" dirty="0" smtClean="0"/>
              <a:t>Sınav 6 oturumda yapıldığından ortalama 30.000 öğrencinin kitapçık türünü kontrol etmek ve sistem üzerinde düzeltmek için tek tek adayın girdiği salon aday yoklama listesine bakılarak kitapçık türü tespiti yapılmaktadır.</a:t>
            </a:r>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11</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122696772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85037" y="2275368"/>
            <a:ext cx="10515600" cy="1977655"/>
          </a:xfrm>
        </p:spPr>
        <p:txBody>
          <a:bodyPr>
            <a:normAutofit/>
          </a:bodyPr>
          <a:lstStyle/>
          <a:p>
            <a:endParaRPr lang="tr-TR" dirty="0" smtClean="0"/>
          </a:p>
          <a:p>
            <a:r>
              <a:rPr lang="tr-TR" dirty="0" smtClean="0"/>
              <a:t>Sadece salon görevlilerinin </a:t>
            </a:r>
            <a:r>
              <a:rPr lang="tr-TR" dirty="0" smtClean="0">
                <a:solidFill>
                  <a:srgbClr val="FF0000"/>
                </a:solidFill>
              </a:rPr>
              <a:t>birkaç dakikasını </a:t>
            </a:r>
            <a:r>
              <a:rPr lang="tr-TR" dirty="0" smtClean="0"/>
              <a:t>alacak bu iş ve işlemler bize gelinceye kadar kartopu gibi büyüyerek sınavın değerlendirme aşamasında büyük bir iş ve zaman kaybına sebep olmaktadır.</a:t>
            </a:r>
            <a:endParaRPr lang="tr-TR" dirty="0"/>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12</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122696772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3443" y="1342767"/>
            <a:ext cx="10515600" cy="2619632"/>
          </a:xfrm>
        </p:spPr>
        <p:txBody>
          <a:bodyPr/>
          <a:lstStyle/>
          <a:p>
            <a:pPr marL="0" indent="0">
              <a:buNone/>
            </a:pPr>
            <a:endParaRPr lang="tr-TR" dirty="0" smtClean="0"/>
          </a:p>
          <a:p>
            <a:pPr marL="0" indent="0">
              <a:buNone/>
            </a:pPr>
            <a:endParaRPr lang="tr-TR" dirty="0"/>
          </a:p>
          <a:p>
            <a:pPr marL="0" indent="0" algn="ctr">
              <a:buNone/>
            </a:pPr>
            <a:r>
              <a:rPr lang="tr-TR" dirty="0" smtClean="0"/>
              <a:t>YEDEK SALONDA SINAVA GİREN ADAYLARIN CEVAP KAĞITLARININ </a:t>
            </a:r>
          </a:p>
          <a:p>
            <a:pPr marL="0" indent="0" algn="ctr">
              <a:buNone/>
            </a:pPr>
            <a:r>
              <a:rPr lang="tr-TR" dirty="0" smtClean="0"/>
              <a:t>EKSİK VEYA HATALI DOLDURULMASI</a:t>
            </a:r>
            <a:endParaRPr lang="tr-TR" dirty="0"/>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13</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251848486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95670" y="1799586"/>
            <a:ext cx="10515600" cy="2559764"/>
          </a:xfrm>
        </p:spPr>
        <p:txBody>
          <a:bodyPr/>
          <a:lstStyle/>
          <a:p>
            <a:r>
              <a:rPr lang="tr-TR" dirty="0" smtClean="0"/>
              <a:t>Yedek salonda sınava alınacak adaylarla ilgili olarak;</a:t>
            </a:r>
          </a:p>
          <a:p>
            <a:endParaRPr lang="tr-TR" dirty="0" smtClean="0"/>
          </a:p>
          <a:p>
            <a:r>
              <a:rPr lang="tr-TR" dirty="0" smtClean="0"/>
              <a:t>Yedek salonda sınava alınma gerekçesinin </a:t>
            </a:r>
            <a:r>
              <a:rPr lang="tr-TR" dirty="0" smtClean="0">
                <a:solidFill>
                  <a:srgbClr val="FF0000"/>
                </a:solidFill>
              </a:rPr>
              <a:t>resmi yazı veya tutanakla</a:t>
            </a:r>
            <a:r>
              <a:rPr lang="tr-TR" dirty="0" smtClean="0"/>
              <a:t> belirlenmesi ve yazı veya tutanağın aslının yedek salon poşetine konulması gerekmektedir.</a:t>
            </a:r>
          </a:p>
          <a:p>
            <a:endParaRPr lang="tr-TR" b="1" dirty="0"/>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14</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276550265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67" y="1682627"/>
            <a:ext cx="10515600" cy="2857476"/>
          </a:xfrm>
        </p:spPr>
        <p:txBody>
          <a:bodyPr/>
          <a:lstStyle/>
          <a:p>
            <a:r>
              <a:rPr lang="tr-TR" dirty="0" smtClean="0"/>
              <a:t>Yedek salonda sınava giren öğrenciye verilen boş cevap anahtarının doldurma ve kodlama işlemlerinin bizzat salon başkanı nezaretinde </a:t>
            </a:r>
            <a:r>
              <a:rPr lang="tr-TR" dirty="0" smtClean="0">
                <a:solidFill>
                  <a:srgbClr val="FF0000"/>
                </a:solidFill>
              </a:rPr>
              <a:t>doğruluğu kontrol edilerek </a:t>
            </a:r>
            <a:r>
              <a:rPr lang="tr-TR" dirty="0" smtClean="0"/>
              <a:t>yapılması gerekmektedir.</a:t>
            </a:r>
          </a:p>
          <a:p>
            <a:endParaRPr lang="tr-TR" dirty="0" smtClean="0"/>
          </a:p>
          <a:p>
            <a:r>
              <a:rPr lang="tr-TR" dirty="0" smtClean="0"/>
              <a:t>Şimdi yedek salonda sınava giren öğrencilerden birkaç öğrenciye ait hatalı uygulamaları görelim;</a:t>
            </a:r>
          </a:p>
          <a:p>
            <a:endParaRPr lang="tr-TR" b="1" dirty="0"/>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15</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276550265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7497" y="1162843"/>
            <a:ext cx="1863811" cy="5147341"/>
          </a:xfrm>
        </p:spPr>
        <p:txBody>
          <a:bodyPr>
            <a:normAutofit/>
          </a:bodyPr>
          <a:lstStyle/>
          <a:p>
            <a:r>
              <a:rPr lang="tr-TR" sz="1800" dirty="0" smtClean="0"/>
              <a:t>Bu cevap kağıdı üzerinde adaya ait T.C. Kimlik numarasından bir rakamın hatalı kodlanması sebebiyle, optik okuyucu tarafından okunan kimlik numarası ile veri tabanımızda ki aday kimlik numarası bilgileri uyuşmamaktadır.</a:t>
            </a:r>
            <a:endParaRPr lang="tr-TR" sz="1800" dirty="0"/>
          </a:p>
        </p:txBody>
      </p:sp>
      <p:pic>
        <p:nvPicPr>
          <p:cNvPr id="5" name="İçerik Yer Tutucusu 3"/>
          <p:cNvPicPr>
            <a:picLocks noChangeAspect="1"/>
          </p:cNvPicPr>
          <p:nvPr/>
        </p:nvPicPr>
        <p:blipFill>
          <a:blip r:embed="rId2" cstate="print"/>
          <a:stretch>
            <a:fillRect/>
          </a:stretch>
        </p:blipFill>
        <p:spPr>
          <a:xfrm>
            <a:off x="0" y="5778285"/>
            <a:ext cx="1081917" cy="1079715"/>
          </a:xfrm>
          <a:prstGeom prst="rect">
            <a:avLst/>
          </a:prstGeom>
        </p:spPr>
      </p:pic>
      <p:pic>
        <p:nvPicPr>
          <p:cNvPr id="6" name="İçerik Yer Tutucusu 5"/>
          <p:cNvPicPr>
            <a:picLocks noGrp="1" noChangeAspect="1"/>
          </p:cNvPicPr>
          <p:nvPr>
            <p:ph idx="1"/>
          </p:nvPr>
        </p:nvPicPr>
        <p:blipFill>
          <a:blip r:embed="rId3" cstate="screen">
            <a:extLst>
              <a:ext uri="{28A0092B-C50C-407E-A947-70E740481C1C}">
                <a14:useLocalDpi xmlns:a14="http://schemas.microsoft.com/office/drawing/2010/main" xmlns=""/>
              </a:ext>
            </a:extLst>
          </a:blip>
          <a:stretch>
            <a:fillRect/>
          </a:stretch>
        </p:blipFill>
        <p:spPr>
          <a:xfrm>
            <a:off x="4547892" y="634314"/>
            <a:ext cx="4596108" cy="5782962"/>
          </a:xfrm>
        </p:spPr>
      </p:pic>
      <p:sp>
        <p:nvSpPr>
          <p:cNvPr id="7" name="6 Slayt Numarası Yer Tutucusu"/>
          <p:cNvSpPr>
            <a:spLocks noGrp="1"/>
          </p:cNvSpPr>
          <p:nvPr>
            <p:ph type="sldNum" sz="quarter" idx="12"/>
          </p:nvPr>
        </p:nvSpPr>
        <p:spPr/>
        <p:txBody>
          <a:bodyPr/>
          <a:lstStyle/>
          <a:p>
            <a:fld id="{2EF38CAD-E650-4F2D-8050-BCC4FAC56389}" type="slidenum">
              <a:rPr lang="tr-TR" smtClean="0"/>
              <a:pPr/>
              <a:t>16</a:t>
            </a:fld>
            <a:endParaRPr lang="tr-TR"/>
          </a:p>
        </p:txBody>
      </p:sp>
      <p:sp>
        <p:nvSpPr>
          <p:cNvPr id="10" name="9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17429746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2275703" cy="4907091"/>
          </a:xfrm>
        </p:spPr>
        <p:txBody>
          <a:bodyPr>
            <a:normAutofit/>
          </a:bodyPr>
          <a:lstStyle/>
          <a:p>
            <a:r>
              <a:rPr lang="tr-TR" sz="2000" dirty="0" smtClean="0"/>
              <a:t>Bu örnekte de adaya ait T.C. Kimlik numarası hatalı kodlanmış, elle açık olarak yazılması gereken kısımda da doğru kimlik numarası yazılmamıştır. Ancak ad ve </a:t>
            </a:r>
            <a:r>
              <a:rPr lang="tr-TR" sz="2000" dirty="0" err="1" smtClean="0"/>
              <a:t>soyad</a:t>
            </a:r>
            <a:r>
              <a:rPr lang="tr-TR" sz="2000" dirty="0" smtClean="0"/>
              <a:t> bilgisi le doğru adaya ulaşılmaya çalışılmaktadır.</a:t>
            </a:r>
            <a:endParaRPr lang="tr-TR" sz="2000" dirty="0"/>
          </a:p>
        </p:txBody>
      </p:sp>
      <p:pic>
        <p:nvPicPr>
          <p:cNvPr id="5" name="İçerik Yer Tutucusu 3"/>
          <p:cNvPicPr>
            <a:picLocks noChangeAspect="1"/>
          </p:cNvPicPr>
          <p:nvPr/>
        </p:nvPicPr>
        <p:blipFill>
          <a:blip r:embed="rId2" cstate="print"/>
          <a:stretch>
            <a:fillRect/>
          </a:stretch>
        </p:blipFill>
        <p:spPr>
          <a:xfrm>
            <a:off x="0" y="5778285"/>
            <a:ext cx="1081917" cy="1079715"/>
          </a:xfrm>
          <a:prstGeom prst="rect">
            <a:avLst/>
          </a:prstGeom>
        </p:spPr>
      </p:pic>
      <p:pic>
        <p:nvPicPr>
          <p:cNvPr id="6" name="İçerik Yer Tutucusu 5"/>
          <p:cNvPicPr>
            <a:picLocks noGrp="1" noChangeAspect="1"/>
          </p:cNvPicPr>
          <p:nvPr>
            <p:ph idx="1"/>
          </p:nvPr>
        </p:nvPicPr>
        <p:blipFill>
          <a:blip r:embed="rId3" cstate="screen">
            <a:extLst>
              <a:ext uri="{28A0092B-C50C-407E-A947-70E740481C1C}">
                <a14:useLocalDpi xmlns:a14="http://schemas.microsoft.com/office/drawing/2010/main" xmlns=""/>
              </a:ext>
            </a:extLst>
          </a:blip>
          <a:stretch>
            <a:fillRect/>
          </a:stretch>
        </p:blipFill>
        <p:spPr>
          <a:xfrm>
            <a:off x="4546702" y="365124"/>
            <a:ext cx="4827957" cy="6052151"/>
          </a:xfrm>
        </p:spPr>
      </p:pic>
      <p:sp>
        <p:nvSpPr>
          <p:cNvPr id="7" name="6 Slayt Numarası Yer Tutucusu"/>
          <p:cNvSpPr>
            <a:spLocks noGrp="1"/>
          </p:cNvSpPr>
          <p:nvPr>
            <p:ph type="sldNum" sz="quarter" idx="12"/>
          </p:nvPr>
        </p:nvSpPr>
        <p:spPr/>
        <p:txBody>
          <a:bodyPr/>
          <a:lstStyle/>
          <a:p>
            <a:fld id="{2EF38CAD-E650-4F2D-8050-BCC4FAC56389}" type="slidenum">
              <a:rPr lang="tr-TR" smtClean="0"/>
              <a:pPr/>
              <a:t>17</a:t>
            </a:fld>
            <a:endParaRPr lang="tr-TR"/>
          </a:p>
        </p:txBody>
      </p:sp>
      <p:sp>
        <p:nvSpPr>
          <p:cNvPr id="10" name="9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32131647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2168611" cy="4668194"/>
          </a:xfrm>
        </p:spPr>
        <p:txBody>
          <a:bodyPr>
            <a:normAutofit/>
          </a:bodyPr>
          <a:lstStyle/>
          <a:p>
            <a:r>
              <a:rPr lang="tr-TR" sz="2000" dirty="0"/>
              <a:t>Bu örnekte de adaya ait T.C. Kimlik numarası </a:t>
            </a:r>
            <a:r>
              <a:rPr lang="tr-TR" sz="2000" dirty="0" smtClean="0"/>
              <a:t>kodlanmış</a:t>
            </a:r>
            <a:r>
              <a:rPr lang="tr-TR" sz="2000" dirty="0"/>
              <a:t>, </a:t>
            </a:r>
            <a:r>
              <a:rPr lang="tr-TR" sz="2000" dirty="0" smtClean="0"/>
              <a:t>ancak ad </a:t>
            </a:r>
            <a:r>
              <a:rPr lang="tr-TR" sz="2000" dirty="0" err="1" smtClean="0"/>
              <a:t>soyad</a:t>
            </a:r>
            <a:r>
              <a:rPr lang="tr-TR" sz="2000" dirty="0" smtClean="0"/>
              <a:t> ve baba adı gibi elle </a:t>
            </a:r>
            <a:r>
              <a:rPr lang="tr-TR" sz="2000" dirty="0"/>
              <a:t>açık olarak yazılması gereken </a:t>
            </a:r>
            <a:r>
              <a:rPr lang="tr-TR" sz="2000" dirty="0" smtClean="0"/>
              <a:t>bilgiler yazılmamıştır. Kodlanan kimlik numarası hatalı ise bu adayı bulmamız bir o kadar daha zorlaşmaktadır.</a:t>
            </a:r>
            <a:endParaRPr lang="tr-TR" sz="2000" dirty="0"/>
          </a:p>
        </p:txBody>
      </p:sp>
      <p:pic>
        <p:nvPicPr>
          <p:cNvPr id="4" name="İçerik Yer Tutucusu 3"/>
          <p:cNvPicPr>
            <a:picLocks noGrp="1" noChangeAspect="1"/>
          </p:cNvPicPr>
          <p:nvPr>
            <p:ph idx="1"/>
          </p:nvPr>
        </p:nvPicPr>
        <p:blipFill>
          <a:blip r:embed="rId2" cstate="screen">
            <a:extLst>
              <a:ext uri="{28A0092B-C50C-407E-A947-70E740481C1C}">
                <a14:useLocalDpi xmlns:a14="http://schemas.microsoft.com/office/drawing/2010/main" xmlns=""/>
              </a:ext>
            </a:extLst>
          </a:blip>
          <a:stretch>
            <a:fillRect/>
          </a:stretch>
        </p:blipFill>
        <p:spPr>
          <a:xfrm>
            <a:off x="4552545" y="568410"/>
            <a:ext cx="4937444" cy="5947719"/>
          </a:xfrm>
        </p:spPr>
      </p:pic>
      <p:pic>
        <p:nvPicPr>
          <p:cNvPr id="5" name="İçerik Yer Tutucusu 3"/>
          <p:cNvPicPr>
            <a:picLocks noChangeAspect="1"/>
          </p:cNvPicPr>
          <p:nvPr/>
        </p:nvPicPr>
        <p:blipFill>
          <a:blip r:embed="rId3" cstate="print"/>
          <a:stretch>
            <a:fillRect/>
          </a:stretch>
        </p:blipFill>
        <p:spPr>
          <a:xfrm>
            <a:off x="0" y="5778285"/>
            <a:ext cx="1081917" cy="1079715"/>
          </a:xfrm>
          <a:prstGeom prst="rect">
            <a:avLst/>
          </a:prstGeom>
        </p:spPr>
      </p:pic>
      <p:sp>
        <p:nvSpPr>
          <p:cNvPr id="6" name="5 Slayt Numarası Yer Tutucusu"/>
          <p:cNvSpPr>
            <a:spLocks noGrp="1"/>
          </p:cNvSpPr>
          <p:nvPr>
            <p:ph type="sldNum" sz="quarter" idx="12"/>
          </p:nvPr>
        </p:nvSpPr>
        <p:spPr/>
        <p:txBody>
          <a:bodyPr/>
          <a:lstStyle/>
          <a:p>
            <a:fld id="{2EF38CAD-E650-4F2D-8050-BCC4FAC56389}" type="slidenum">
              <a:rPr lang="tr-TR" smtClean="0"/>
              <a:pPr/>
              <a:t>18</a:t>
            </a:fld>
            <a:endParaRPr lang="tr-TR"/>
          </a:p>
        </p:txBody>
      </p:sp>
      <p:sp>
        <p:nvSpPr>
          <p:cNvPr id="9" name="8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62277231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5037" y="1414130"/>
            <a:ext cx="10515600" cy="2764465"/>
          </a:xfrm>
        </p:spPr>
        <p:txBody>
          <a:bodyPr>
            <a:normAutofit/>
          </a:bodyPr>
          <a:lstStyle/>
          <a:p>
            <a:pPr algn="ctr"/>
            <a:r>
              <a:rPr lang="tr-TR" sz="3600" dirty="0" smtClean="0"/>
              <a:t>SINAV EVRAKINA ZARAR VERME VE CEVAP KAĞIDI ÜZERİNDE GEREKSİZ KARALAMALAR YAPMA</a:t>
            </a:r>
            <a:endParaRPr lang="tr-TR" sz="3600" dirty="0"/>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19</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5076" y="777017"/>
            <a:ext cx="1830859" cy="4594053"/>
          </a:xfrm>
        </p:spPr>
        <p:txBody>
          <a:bodyPr>
            <a:normAutofit fontScale="90000"/>
          </a:bodyPr>
          <a:lstStyle/>
          <a:p>
            <a:r>
              <a:rPr lang="tr-TR" sz="2400" dirty="0" smtClean="0"/>
              <a:t>Aynı şekilde bu adayda birkaç seçeneği düzgün işaretlemişken diğerlerinde örnek kodlamaya uygun kodlama yapmamıştır. </a:t>
            </a:r>
            <a:endParaRPr lang="tr-TR" sz="1600" dirty="0"/>
          </a:p>
        </p:txBody>
      </p:sp>
      <p:pic>
        <p:nvPicPr>
          <p:cNvPr id="5" name="İçerik Yer Tutucusu 3"/>
          <p:cNvPicPr>
            <a:picLocks noChangeAspect="1"/>
          </p:cNvPicPr>
          <p:nvPr/>
        </p:nvPicPr>
        <p:blipFill>
          <a:blip r:embed="rId2" cstate="print"/>
          <a:stretch>
            <a:fillRect/>
          </a:stretch>
        </p:blipFill>
        <p:spPr>
          <a:xfrm>
            <a:off x="0" y="5778285"/>
            <a:ext cx="1081917" cy="1079715"/>
          </a:xfrm>
          <a:prstGeom prst="rect">
            <a:avLst/>
          </a:prstGeom>
        </p:spPr>
      </p:pic>
      <p:pic>
        <p:nvPicPr>
          <p:cNvPr id="6" name="İçerik Yer Tutucusu 5"/>
          <p:cNvPicPr>
            <a:picLocks noGrp="1" noChangeAspect="1"/>
          </p:cNvPicPr>
          <p:nvPr>
            <p:ph idx="1"/>
          </p:nvPr>
        </p:nvPicPr>
        <p:blipFill>
          <a:blip r:embed="rId3" cstate="screen">
            <a:extLst>
              <a:ext uri="{28A0092B-C50C-407E-A947-70E740481C1C}">
                <a14:useLocalDpi xmlns:a14="http://schemas.microsoft.com/office/drawing/2010/main" xmlns=""/>
              </a:ext>
            </a:extLst>
          </a:blip>
          <a:stretch>
            <a:fillRect/>
          </a:stretch>
        </p:blipFill>
        <p:spPr>
          <a:xfrm>
            <a:off x="4548569" y="777017"/>
            <a:ext cx="4257680" cy="5673210"/>
          </a:xfrm>
        </p:spPr>
      </p:pic>
      <p:sp>
        <p:nvSpPr>
          <p:cNvPr id="7" name="6 Slayt Numarası Yer Tutucusu"/>
          <p:cNvSpPr>
            <a:spLocks noGrp="1"/>
          </p:cNvSpPr>
          <p:nvPr>
            <p:ph type="sldNum" sz="quarter" idx="12"/>
          </p:nvPr>
        </p:nvSpPr>
        <p:spPr/>
        <p:txBody>
          <a:bodyPr/>
          <a:lstStyle/>
          <a:p>
            <a:fld id="{2EF38CAD-E650-4F2D-8050-BCC4FAC56389}" type="slidenum">
              <a:rPr lang="tr-TR" smtClean="0"/>
              <a:pPr/>
              <a:t>2</a:t>
            </a:fld>
            <a:endParaRPr lang="tr-TR"/>
          </a:p>
        </p:txBody>
      </p:sp>
      <p:sp>
        <p:nvSpPr>
          <p:cNvPr id="10" name="9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356037034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38200" y="595422"/>
            <a:ext cx="10515600" cy="4593265"/>
          </a:xfrm>
        </p:spPr>
        <p:txBody>
          <a:bodyPr/>
          <a:lstStyle/>
          <a:p>
            <a:endParaRPr lang="tr-TR" dirty="0" smtClean="0"/>
          </a:p>
          <a:p>
            <a:r>
              <a:rPr lang="tr-TR" dirty="0" smtClean="0"/>
              <a:t>Cevap kağıdının üzerine sıvı maddelerin dökülmesi</a:t>
            </a:r>
          </a:p>
          <a:p>
            <a:endParaRPr lang="tr-TR" dirty="0" smtClean="0"/>
          </a:p>
          <a:p>
            <a:r>
              <a:rPr lang="tr-TR" dirty="0" smtClean="0"/>
              <a:t>Cevap kağıdının yırtılması veya buruşturulması</a:t>
            </a:r>
          </a:p>
          <a:p>
            <a:r>
              <a:rPr lang="tr-TR" dirty="0" smtClean="0"/>
              <a:t>Cevap kağıdı üzerinde gereksiz karalamalar yapılması (Özellikle sol taraftaki kısa çizgilerin arasının doldurulması, girmedi kısmının kodlanması veya cevap kağıdının üzerine resim vb. karalamalar yapılması</a:t>
            </a:r>
            <a:endParaRPr lang="tr-TR" dirty="0"/>
          </a:p>
        </p:txBody>
      </p:sp>
      <p:sp>
        <p:nvSpPr>
          <p:cNvPr id="5" name="4 Slayt Numarası Yer Tutucusu"/>
          <p:cNvSpPr>
            <a:spLocks noGrp="1"/>
          </p:cNvSpPr>
          <p:nvPr>
            <p:ph type="sldNum" sz="quarter" idx="12"/>
          </p:nvPr>
        </p:nvSpPr>
        <p:spPr/>
        <p:txBody>
          <a:bodyPr/>
          <a:lstStyle/>
          <a:p>
            <a:fld id="{2EF38CAD-E650-4F2D-8050-BCC4FAC56389}" type="slidenum">
              <a:rPr lang="tr-TR" smtClean="0"/>
              <a:pPr/>
              <a:t>20</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95670" y="1896214"/>
            <a:ext cx="10515600" cy="1325563"/>
          </a:xfrm>
        </p:spPr>
        <p:txBody>
          <a:bodyPr/>
          <a:lstStyle/>
          <a:p>
            <a:pPr algn="ctr"/>
            <a:r>
              <a:rPr lang="tr-TR" b="1" dirty="0" smtClean="0">
                <a:solidFill>
                  <a:srgbClr val="FF0000"/>
                </a:solidFill>
              </a:rPr>
              <a:t>PE Kİ NE YAPILMALI? </a:t>
            </a:r>
            <a:endParaRPr lang="tr-TR" sz="1800" b="1" dirty="0">
              <a:solidFill>
                <a:srgbClr val="FF0000"/>
              </a:solidFill>
            </a:endParaRPr>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21</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59575600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31628"/>
            <a:ext cx="10515600" cy="3742660"/>
          </a:xfrm>
        </p:spPr>
        <p:txBody>
          <a:bodyPr>
            <a:normAutofit/>
          </a:bodyPr>
          <a:lstStyle/>
          <a:p>
            <a:endParaRPr lang="tr-TR" sz="2400" dirty="0" smtClean="0"/>
          </a:p>
          <a:p>
            <a:r>
              <a:rPr lang="tr-TR" sz="2400" dirty="0" smtClean="0"/>
              <a:t>Sınav </a:t>
            </a:r>
            <a:r>
              <a:rPr lang="tr-TR" sz="2400" dirty="0"/>
              <a:t>güvenlik poşeti </a:t>
            </a:r>
            <a:r>
              <a:rPr lang="tr-TR" sz="2400" dirty="0" smtClean="0"/>
              <a:t>sınava yaklaşık 15 dakika kala açılmalı,</a:t>
            </a:r>
          </a:p>
          <a:p>
            <a:r>
              <a:rPr lang="tr-TR" sz="2400" dirty="0" smtClean="0"/>
              <a:t> </a:t>
            </a:r>
          </a:p>
          <a:p>
            <a:r>
              <a:rPr lang="tr-TR" sz="2400" dirty="0" smtClean="0"/>
              <a:t>İçerisinden çıkacak evraklar tam bir salon için, </a:t>
            </a:r>
            <a:r>
              <a:rPr lang="tr-TR" sz="1400" dirty="0" smtClean="0"/>
              <a:t>(örnek: ortak sınav)</a:t>
            </a:r>
          </a:p>
          <a:p>
            <a:r>
              <a:rPr lang="tr-TR" sz="2400" dirty="0" smtClean="0"/>
              <a:t>-</a:t>
            </a:r>
            <a:r>
              <a:rPr lang="tr-TR" sz="2400" i="1" dirty="0" smtClean="0"/>
              <a:t>20 adet cevap kağıdı</a:t>
            </a:r>
          </a:p>
          <a:p>
            <a:r>
              <a:rPr lang="tr-TR" sz="2400" dirty="0" smtClean="0"/>
              <a:t>-</a:t>
            </a:r>
            <a:r>
              <a:rPr lang="tr-TR" sz="2400" i="1" dirty="0" smtClean="0"/>
              <a:t>20 adet soru kitapçığı </a:t>
            </a:r>
            <a:r>
              <a:rPr lang="tr-TR" sz="1400" i="1" dirty="0" smtClean="0"/>
              <a:t>(</a:t>
            </a:r>
            <a:r>
              <a:rPr lang="tr-TR" sz="1400" i="1" dirty="0" err="1" smtClean="0"/>
              <a:t>a,b,c</a:t>
            </a:r>
            <a:r>
              <a:rPr lang="tr-TR" sz="1400" i="1" dirty="0" smtClean="0"/>
              <a:t> ve d olarak farklı türlerde)</a:t>
            </a:r>
          </a:p>
          <a:p>
            <a:r>
              <a:rPr lang="tr-TR" sz="2400" dirty="0" smtClean="0"/>
              <a:t>-</a:t>
            </a:r>
            <a:r>
              <a:rPr lang="tr-TR" sz="2400" i="1" dirty="0" smtClean="0"/>
              <a:t>1 adet salon aday yoklama listesi</a:t>
            </a:r>
          </a:p>
          <a:p>
            <a:r>
              <a:rPr lang="tr-TR" sz="2400" dirty="0" smtClean="0"/>
              <a:t>-</a:t>
            </a:r>
            <a:r>
              <a:rPr lang="tr-TR" sz="2400" i="1" dirty="0" smtClean="0"/>
              <a:t>1 adet oturma planı</a:t>
            </a:r>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22</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59575600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2378518"/>
            <a:ext cx="10515600" cy="1194022"/>
          </a:xfrm>
        </p:spPr>
        <p:txBody>
          <a:bodyPr>
            <a:normAutofit/>
          </a:bodyPr>
          <a:lstStyle/>
          <a:p>
            <a:r>
              <a:rPr lang="tr-TR" sz="2400" dirty="0" smtClean="0"/>
              <a:t>Poşet içerisinden çıkan evrakın tamlığı sayılarak teyit edilmeli, eksik evrak varsa bina sorumlusuna bildirilerek eksik evrak tamamlanmalıdır. </a:t>
            </a:r>
            <a:r>
              <a:rPr lang="tr-TR" sz="1200" dirty="0" smtClean="0"/>
              <a:t>(Bu konuda mutlaka tutanak tutulmalı)</a:t>
            </a:r>
            <a:endParaRPr lang="tr-TR" sz="1200" dirty="0"/>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23</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59575600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227999"/>
          </a:xfrm>
        </p:spPr>
        <p:txBody>
          <a:bodyPr>
            <a:normAutofit/>
          </a:bodyPr>
          <a:lstStyle/>
          <a:p>
            <a:r>
              <a:rPr lang="tr-TR" sz="800" dirty="0" smtClean="0"/>
              <a:t>.</a:t>
            </a:r>
            <a:endParaRPr lang="tr-TR" sz="800" dirty="0"/>
          </a:p>
        </p:txBody>
      </p:sp>
      <p:sp>
        <p:nvSpPr>
          <p:cNvPr id="3" name="İçerik Yer Tutucusu 2"/>
          <p:cNvSpPr>
            <a:spLocks noGrp="1"/>
          </p:cNvSpPr>
          <p:nvPr>
            <p:ph idx="1"/>
          </p:nvPr>
        </p:nvSpPr>
        <p:spPr>
          <a:xfrm>
            <a:off x="795670" y="1007507"/>
            <a:ext cx="10515600" cy="3936634"/>
          </a:xfrm>
        </p:spPr>
        <p:txBody>
          <a:bodyPr>
            <a:normAutofit/>
          </a:bodyPr>
          <a:lstStyle/>
          <a:p>
            <a:pPr>
              <a:lnSpc>
                <a:spcPct val="150000"/>
              </a:lnSpc>
            </a:pPr>
            <a:r>
              <a:rPr lang="tr-TR" sz="2400" dirty="0" smtClean="0"/>
              <a:t>Gerekli kimlik kontrolü bir elimize salon aday yoklama listesi alınarak dikkatlice yapılmalı, </a:t>
            </a:r>
            <a:r>
              <a:rPr lang="tr-TR" sz="1200" dirty="0" smtClean="0"/>
              <a:t>(farklı salona ait adaylar)</a:t>
            </a:r>
          </a:p>
          <a:p>
            <a:pPr>
              <a:lnSpc>
                <a:spcPct val="150000"/>
              </a:lnSpc>
            </a:pPr>
            <a:r>
              <a:rPr lang="tr-TR" sz="2400" dirty="0" smtClean="0"/>
              <a:t>Adaylara cevap kağıtları dağıtılarak üzerinde imza kısmının bulunduğu bölümü imzalamaları söylenmeli,</a:t>
            </a:r>
          </a:p>
          <a:p>
            <a:pPr>
              <a:lnSpc>
                <a:spcPct val="150000"/>
              </a:lnSpc>
            </a:pPr>
            <a:r>
              <a:rPr lang="tr-TR" sz="2400" dirty="0" smtClean="0"/>
              <a:t>Oturma planına göre soru kitapçıkları adaylara dağıtılarak, cevap kağıdı üzerinde kitapçık türünü doğru bir biçimde kodlamaları söylenmeli,</a:t>
            </a:r>
          </a:p>
          <a:p>
            <a:pPr>
              <a:lnSpc>
                <a:spcPct val="150000"/>
              </a:lnSpc>
            </a:pPr>
            <a:endParaRPr lang="tr-TR" sz="2000" dirty="0" smtClean="0"/>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24</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88759409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227999"/>
          </a:xfrm>
        </p:spPr>
        <p:txBody>
          <a:bodyPr>
            <a:normAutofit/>
          </a:bodyPr>
          <a:lstStyle/>
          <a:p>
            <a:r>
              <a:rPr lang="tr-TR" sz="800" dirty="0" smtClean="0"/>
              <a:t>.</a:t>
            </a:r>
            <a:endParaRPr lang="tr-TR" sz="800" dirty="0"/>
          </a:p>
        </p:txBody>
      </p:sp>
      <p:sp>
        <p:nvSpPr>
          <p:cNvPr id="3" name="İçerik Yer Tutucusu 2"/>
          <p:cNvSpPr>
            <a:spLocks noGrp="1"/>
          </p:cNvSpPr>
          <p:nvPr>
            <p:ph idx="1"/>
          </p:nvPr>
        </p:nvSpPr>
        <p:spPr>
          <a:xfrm>
            <a:off x="838200" y="667265"/>
            <a:ext cx="10515600" cy="4393833"/>
          </a:xfrm>
        </p:spPr>
        <p:txBody>
          <a:bodyPr>
            <a:normAutofit/>
          </a:bodyPr>
          <a:lstStyle/>
          <a:p>
            <a:pPr>
              <a:lnSpc>
                <a:spcPct val="150000"/>
              </a:lnSpc>
            </a:pPr>
            <a:endParaRPr lang="tr-TR" sz="2400" dirty="0" smtClean="0"/>
          </a:p>
          <a:p>
            <a:pPr>
              <a:lnSpc>
                <a:spcPct val="150000"/>
              </a:lnSpc>
            </a:pPr>
            <a:r>
              <a:rPr lang="tr-TR" sz="2400" dirty="0" smtClean="0"/>
              <a:t>Daha </a:t>
            </a:r>
            <a:r>
              <a:rPr lang="tr-TR" sz="2400" dirty="0"/>
              <a:t>sonra salon aday yoklama listesi elimize alınarak adayların cevap kağıdı üzerine attıkları imza ile kitapçık türünü doğru bir şeklide kodladıkları kontrol edilerek adaya verilen kitapçık türü salon yoklama listesine işlenmelidir</a:t>
            </a:r>
            <a:r>
              <a:rPr lang="tr-TR" sz="2400" dirty="0" smtClean="0"/>
              <a:t>.</a:t>
            </a:r>
          </a:p>
          <a:p>
            <a:pPr>
              <a:lnSpc>
                <a:spcPct val="150000"/>
              </a:lnSpc>
              <a:buNone/>
            </a:pPr>
            <a:endParaRPr lang="tr-TR" sz="2400" dirty="0"/>
          </a:p>
          <a:p>
            <a:pPr>
              <a:lnSpc>
                <a:spcPct val="150000"/>
              </a:lnSpc>
            </a:pPr>
            <a:r>
              <a:rPr lang="tr-TR" sz="2400" dirty="0"/>
              <a:t>Sınav öncesi sınavda uyulacak kurallar adaylara okunmalıdır.</a:t>
            </a:r>
          </a:p>
          <a:p>
            <a:pPr>
              <a:lnSpc>
                <a:spcPct val="150000"/>
              </a:lnSpc>
            </a:pPr>
            <a:endParaRPr lang="tr-TR" sz="2000" dirty="0" smtClean="0"/>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25</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88759409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7956"/>
          </a:xfrm>
        </p:spPr>
        <p:txBody>
          <a:bodyPr>
            <a:normAutofit fontScale="90000"/>
          </a:bodyPr>
          <a:lstStyle/>
          <a:p>
            <a:r>
              <a:rPr lang="tr-TR" sz="800" dirty="0" smtClean="0"/>
              <a:t>.</a:t>
            </a:r>
            <a:endParaRPr lang="tr-TR" sz="800" dirty="0"/>
          </a:p>
        </p:txBody>
      </p:sp>
      <p:sp>
        <p:nvSpPr>
          <p:cNvPr id="3" name="İçerik Yer Tutucusu 2"/>
          <p:cNvSpPr>
            <a:spLocks noGrp="1"/>
          </p:cNvSpPr>
          <p:nvPr>
            <p:ph idx="1"/>
          </p:nvPr>
        </p:nvSpPr>
        <p:spPr>
          <a:xfrm>
            <a:off x="838200" y="1011530"/>
            <a:ext cx="10515600" cy="3996405"/>
          </a:xfrm>
        </p:spPr>
        <p:txBody>
          <a:bodyPr>
            <a:normAutofit/>
          </a:bodyPr>
          <a:lstStyle/>
          <a:p>
            <a:pPr>
              <a:lnSpc>
                <a:spcPct val="120000"/>
              </a:lnSpc>
            </a:pPr>
            <a:r>
              <a:rPr lang="tr-TR" sz="2400" b="1" dirty="0" smtClean="0"/>
              <a:t>Sınav öncesi tüm işlemler bitirilmeli </a:t>
            </a:r>
            <a:r>
              <a:rPr lang="tr-TR" sz="2400" dirty="0" smtClean="0"/>
              <a:t>sınav başladıktan sonra adayların dikkatini dağıtacak herhangi bir işlem yapılmamalıdır. </a:t>
            </a:r>
            <a:r>
              <a:rPr lang="tr-TR" sz="1400" dirty="0" smtClean="0"/>
              <a:t>(</a:t>
            </a:r>
            <a:r>
              <a:rPr lang="tr-TR" sz="1400" dirty="0" err="1" smtClean="0"/>
              <a:t>Örn</a:t>
            </a:r>
            <a:r>
              <a:rPr lang="tr-TR" sz="1400" dirty="0" smtClean="0"/>
              <a:t>: cevap kağıdı imzalama vb.)</a:t>
            </a:r>
          </a:p>
          <a:p>
            <a:pPr>
              <a:lnSpc>
                <a:spcPct val="120000"/>
              </a:lnSpc>
            </a:pPr>
            <a:endParaRPr lang="tr-TR" sz="2400" dirty="0" smtClean="0"/>
          </a:p>
          <a:p>
            <a:pPr>
              <a:lnSpc>
                <a:spcPct val="120000"/>
              </a:lnSpc>
            </a:pPr>
            <a:r>
              <a:rPr lang="tr-TR" sz="2400" dirty="0" smtClean="0"/>
              <a:t>Sınav esnasında salonda sessizce dolaşılırken göz ucuyla adayların cevapları örnek kodlamaya uygun kodlayıp kodlamadıkları ile cevap kağıdına işaretleme yapıp yapmadıkları dikkat edilerek gerekli öğrenciler </a:t>
            </a:r>
            <a:r>
              <a:rPr lang="tr-TR" sz="2400" u="sng" dirty="0" smtClean="0"/>
              <a:t>diğer öğrencilerin dikkatini de dağıtmadan</a:t>
            </a:r>
            <a:r>
              <a:rPr lang="tr-TR" sz="2400" dirty="0" smtClean="0"/>
              <a:t> uyarılmalıdır.</a:t>
            </a:r>
          </a:p>
          <a:p>
            <a:pPr marL="0" indent="0">
              <a:lnSpc>
                <a:spcPct val="120000"/>
              </a:lnSpc>
              <a:buNone/>
            </a:pPr>
            <a:endParaRPr lang="tr-TR" sz="2000" dirty="0" smtClean="0"/>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26</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212092283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7956"/>
          </a:xfrm>
        </p:spPr>
        <p:txBody>
          <a:bodyPr>
            <a:normAutofit fontScale="90000"/>
          </a:bodyPr>
          <a:lstStyle/>
          <a:p>
            <a:r>
              <a:rPr lang="tr-TR" sz="800" dirty="0" smtClean="0"/>
              <a:t>.</a:t>
            </a:r>
            <a:endParaRPr lang="tr-TR" sz="800" dirty="0"/>
          </a:p>
        </p:txBody>
      </p:sp>
      <p:sp>
        <p:nvSpPr>
          <p:cNvPr id="3" name="İçerik Yer Tutucusu 2"/>
          <p:cNvSpPr>
            <a:spLocks noGrp="1"/>
          </p:cNvSpPr>
          <p:nvPr>
            <p:ph idx="1"/>
          </p:nvPr>
        </p:nvSpPr>
        <p:spPr>
          <a:xfrm>
            <a:off x="838200" y="543697"/>
            <a:ext cx="10515600" cy="3985773"/>
          </a:xfrm>
        </p:spPr>
        <p:txBody>
          <a:bodyPr>
            <a:normAutofit/>
          </a:bodyPr>
          <a:lstStyle/>
          <a:p>
            <a:pPr>
              <a:lnSpc>
                <a:spcPct val="120000"/>
              </a:lnSpc>
            </a:pPr>
            <a:endParaRPr lang="tr-TR" sz="2000" dirty="0" smtClean="0"/>
          </a:p>
          <a:p>
            <a:pPr>
              <a:lnSpc>
                <a:spcPct val="120000"/>
              </a:lnSpc>
            </a:pPr>
            <a:r>
              <a:rPr lang="tr-TR" sz="2400" dirty="0" smtClean="0"/>
              <a:t>Sınav </a:t>
            </a:r>
            <a:r>
              <a:rPr lang="tr-TR" sz="2400" dirty="0"/>
              <a:t>bitimine 15 dakika kala sesli uyarı yapılarak sınavın kalan süresi hatırlatılmalıdır. </a:t>
            </a:r>
            <a:r>
              <a:rPr lang="tr-TR" sz="1400" dirty="0"/>
              <a:t>(Yavaş veya kitapçık üzerine işaretleyenler öğrenciler için önemli)</a:t>
            </a:r>
          </a:p>
          <a:p>
            <a:pPr>
              <a:lnSpc>
                <a:spcPct val="120000"/>
              </a:lnSpc>
            </a:pPr>
            <a:endParaRPr lang="tr-TR" sz="2400" dirty="0"/>
          </a:p>
          <a:p>
            <a:pPr>
              <a:lnSpc>
                <a:spcPct val="120000"/>
              </a:lnSpc>
            </a:pPr>
            <a:r>
              <a:rPr lang="tr-TR" sz="2400" dirty="0"/>
              <a:t>Sınav sonunda adayların evrakı, </a:t>
            </a:r>
            <a:r>
              <a:rPr lang="tr-TR" sz="2400" b="1" dirty="0"/>
              <a:t>salon aday yoklama listesine imzaları alınarak teslim alınmalı</a:t>
            </a:r>
            <a:r>
              <a:rPr lang="tr-TR" sz="2400" dirty="0"/>
              <a:t>, teslim alınan evrak kontrol edildikten sonra </a:t>
            </a:r>
            <a:r>
              <a:rPr lang="tr-TR" sz="2400" b="1" dirty="0"/>
              <a:t>güvenlik poşeti içerisinde saklanmalıdır</a:t>
            </a:r>
            <a:r>
              <a:rPr lang="tr-TR" sz="2400" dirty="0"/>
              <a:t>.</a:t>
            </a:r>
          </a:p>
          <a:p>
            <a:pPr marL="0" indent="0">
              <a:lnSpc>
                <a:spcPct val="120000"/>
              </a:lnSpc>
              <a:buNone/>
            </a:pPr>
            <a:endParaRPr lang="tr-TR" sz="2000" dirty="0" smtClean="0"/>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27</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212092283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95670" y="1329071"/>
            <a:ext cx="10515600" cy="3349255"/>
          </a:xfrm>
        </p:spPr>
        <p:txBody>
          <a:bodyPr>
            <a:normAutofit/>
          </a:bodyPr>
          <a:lstStyle/>
          <a:p>
            <a:endParaRPr lang="tr-TR" sz="2000" dirty="0" smtClean="0"/>
          </a:p>
          <a:p>
            <a:endParaRPr lang="tr-TR" sz="2000" dirty="0"/>
          </a:p>
          <a:p>
            <a:r>
              <a:rPr lang="tr-TR" sz="2400" dirty="0" smtClean="0"/>
              <a:t>Sınav süresi tamamlandığında </a:t>
            </a:r>
            <a:r>
              <a:rPr lang="tr-TR" sz="2400" dirty="0" err="1" smtClean="0"/>
              <a:t>enson</a:t>
            </a:r>
            <a:r>
              <a:rPr lang="tr-TR" sz="2400" dirty="0" smtClean="0"/>
              <a:t> kalan 2 öğrencinin yanında sınav evrakı tam olarak sayılıp poşete yerleştirilerek poşetin ağzı kapatılmalıdır.</a:t>
            </a:r>
          </a:p>
          <a:p>
            <a:endParaRPr lang="tr-TR" sz="2400" dirty="0" smtClean="0"/>
          </a:p>
          <a:p>
            <a:r>
              <a:rPr lang="tr-TR" sz="2400" dirty="0" smtClean="0"/>
              <a:t>Poşetin ağzı kapatılmadan ağzı açık bir şekilde salondan kesinlikle dışarı çıkarılmamalıdır.</a:t>
            </a:r>
          </a:p>
          <a:p>
            <a:endParaRPr lang="tr-TR" sz="2000" dirty="0"/>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28</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5014949"/>
          </a:xfrm>
        </p:spPr>
        <p:txBody>
          <a:bodyPr>
            <a:normAutofit/>
          </a:bodyPr>
          <a:lstStyle/>
          <a:p>
            <a:r>
              <a:rPr lang="tr-TR" b="1" dirty="0" smtClean="0">
                <a:solidFill>
                  <a:srgbClr val="FF0000"/>
                </a:solidFill>
              </a:rPr>
              <a:t>BU İŞLEMLERİN TAM VE EKSİKSİZ YAPILMASI HALİNDE…</a:t>
            </a:r>
            <a:endParaRPr lang="tr-TR" b="1" dirty="0">
              <a:solidFill>
                <a:srgbClr val="FF0000"/>
              </a:solidFill>
            </a:endParaRPr>
          </a:p>
        </p:txBody>
      </p:sp>
      <p:pic>
        <p:nvPicPr>
          <p:cNvPr id="3"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4" name="3 Slayt Numarası Yer Tutucusu"/>
          <p:cNvSpPr>
            <a:spLocks noGrp="1"/>
          </p:cNvSpPr>
          <p:nvPr>
            <p:ph type="sldNum" sz="quarter" idx="12"/>
          </p:nvPr>
        </p:nvSpPr>
        <p:spPr/>
        <p:txBody>
          <a:bodyPr/>
          <a:lstStyle/>
          <a:p>
            <a:fld id="{2EF38CAD-E650-4F2D-8050-BCC4FAC56389}" type="slidenum">
              <a:rPr lang="tr-TR" smtClean="0"/>
              <a:pPr/>
              <a:t>29</a:t>
            </a:fld>
            <a:endParaRPr lang="tr-TR"/>
          </a:p>
        </p:txBody>
      </p:sp>
      <p:sp>
        <p:nvSpPr>
          <p:cNvPr id="7" name="6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427153881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5076" y="777017"/>
            <a:ext cx="1830859" cy="4594053"/>
          </a:xfrm>
        </p:spPr>
        <p:txBody>
          <a:bodyPr>
            <a:normAutofit/>
          </a:bodyPr>
          <a:lstStyle/>
          <a:p>
            <a:r>
              <a:rPr lang="tr-TR" sz="2400" dirty="0" smtClean="0"/>
              <a:t>Aynı şekilde bu adayda örnek kodlamaya uygun kodlama yapmamıştır. </a:t>
            </a:r>
            <a:endParaRPr lang="tr-TR" sz="1600" dirty="0"/>
          </a:p>
        </p:txBody>
      </p:sp>
      <p:pic>
        <p:nvPicPr>
          <p:cNvPr id="5" name="İçerik Yer Tutucusu 3"/>
          <p:cNvPicPr>
            <a:picLocks noChangeAspect="1"/>
          </p:cNvPicPr>
          <p:nvPr/>
        </p:nvPicPr>
        <p:blipFill>
          <a:blip r:embed="rId2" cstate="print"/>
          <a:stretch>
            <a:fillRect/>
          </a:stretch>
        </p:blipFill>
        <p:spPr>
          <a:xfrm>
            <a:off x="0" y="5778285"/>
            <a:ext cx="1081917" cy="1079715"/>
          </a:xfrm>
          <a:prstGeom prst="rect">
            <a:avLst/>
          </a:prstGeom>
        </p:spPr>
      </p:pic>
      <p:pic>
        <p:nvPicPr>
          <p:cNvPr id="4" name="İçerik Yer Tutucusu 3"/>
          <p:cNvPicPr>
            <a:picLocks noGrp="1" noChangeAspect="1"/>
          </p:cNvPicPr>
          <p:nvPr>
            <p:ph idx="1"/>
          </p:nvPr>
        </p:nvPicPr>
        <p:blipFill>
          <a:blip r:embed="rId3" cstate="screen">
            <a:extLst>
              <a:ext uri="{28A0092B-C50C-407E-A947-70E740481C1C}">
                <a14:useLocalDpi xmlns:a14="http://schemas.microsoft.com/office/drawing/2010/main" xmlns=""/>
              </a:ext>
            </a:extLst>
          </a:blip>
          <a:stretch>
            <a:fillRect/>
          </a:stretch>
        </p:blipFill>
        <p:spPr>
          <a:xfrm>
            <a:off x="4548960" y="930876"/>
            <a:ext cx="4273763" cy="5708821"/>
          </a:xfrm>
        </p:spPr>
      </p:pic>
      <p:sp>
        <p:nvSpPr>
          <p:cNvPr id="6" name="5 Slayt Numarası Yer Tutucusu"/>
          <p:cNvSpPr>
            <a:spLocks noGrp="1"/>
          </p:cNvSpPr>
          <p:nvPr>
            <p:ph type="sldNum" sz="quarter" idx="12"/>
          </p:nvPr>
        </p:nvSpPr>
        <p:spPr/>
        <p:txBody>
          <a:bodyPr/>
          <a:lstStyle/>
          <a:p>
            <a:fld id="{2EF38CAD-E650-4F2D-8050-BCC4FAC56389}" type="slidenum">
              <a:rPr lang="tr-TR" smtClean="0"/>
              <a:pPr/>
              <a:t>3</a:t>
            </a:fld>
            <a:endParaRPr lang="tr-TR"/>
          </a:p>
        </p:txBody>
      </p:sp>
      <p:sp>
        <p:nvSpPr>
          <p:cNvPr id="9" name="8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429211817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54675" y="1021491"/>
            <a:ext cx="10515600" cy="3838833"/>
          </a:xfrm>
        </p:spPr>
        <p:txBody>
          <a:bodyPr/>
          <a:lstStyle/>
          <a:p>
            <a:r>
              <a:rPr lang="tr-TR" sz="2400" dirty="0" smtClean="0"/>
              <a:t>Cevap kağıdına kodlama yapmayanlar,</a:t>
            </a:r>
          </a:p>
          <a:p>
            <a:endParaRPr lang="tr-TR" sz="2400" dirty="0" smtClean="0"/>
          </a:p>
          <a:p>
            <a:r>
              <a:rPr lang="tr-TR" sz="2400" dirty="0" smtClean="0"/>
              <a:t>Cevap kağıdına kitapçık türünü kodlamayanlar, </a:t>
            </a:r>
            <a:r>
              <a:rPr lang="tr-TR" sz="1400" dirty="0" smtClean="0"/>
              <a:t>(tüm oturumlar için yaklaşık </a:t>
            </a:r>
            <a:r>
              <a:rPr lang="tr-TR" sz="1400" dirty="0" smtClean="0">
                <a:solidFill>
                  <a:srgbClr val="FF0000"/>
                </a:solidFill>
              </a:rPr>
              <a:t>30 bin </a:t>
            </a:r>
            <a:r>
              <a:rPr lang="tr-TR" sz="1400" dirty="0" smtClean="0"/>
              <a:t>civarı, dilekçe ile hatalı kodladığını beyan edip düzeltilenlerde dahil)</a:t>
            </a:r>
          </a:p>
          <a:p>
            <a:endParaRPr lang="tr-TR" sz="2400" dirty="0" smtClean="0"/>
          </a:p>
          <a:p>
            <a:r>
              <a:rPr lang="tr-TR" sz="2400" dirty="0" smtClean="0"/>
              <a:t>Cevap kağıdına hatalı kitapçık türü kodlayanlar, </a:t>
            </a:r>
            <a:r>
              <a:rPr lang="tr-TR" sz="1400" dirty="0" smtClean="0"/>
              <a:t>(bu sebepten dolayı </a:t>
            </a:r>
            <a:r>
              <a:rPr lang="tr-TR" sz="1400" dirty="0" smtClean="0">
                <a:solidFill>
                  <a:srgbClr val="FF0000"/>
                </a:solidFill>
              </a:rPr>
              <a:t>175 adayın </a:t>
            </a:r>
            <a:r>
              <a:rPr lang="tr-TR" sz="1400" dirty="0" smtClean="0"/>
              <a:t>sınav sonucu değişti.)</a:t>
            </a:r>
          </a:p>
          <a:p>
            <a:endParaRPr lang="tr-TR" sz="2400" dirty="0" smtClean="0"/>
          </a:p>
          <a:p>
            <a:r>
              <a:rPr lang="tr-TR" sz="2400" dirty="0" smtClean="0"/>
              <a:t>Cevap kağıdı sınav salonunda unutulanlar,</a:t>
            </a:r>
          </a:p>
          <a:p>
            <a:endParaRPr lang="tr-TR" dirty="0"/>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30</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54675" y="1021491"/>
            <a:ext cx="10515600" cy="3838833"/>
          </a:xfrm>
        </p:spPr>
        <p:txBody>
          <a:bodyPr>
            <a:normAutofit lnSpcReduction="10000"/>
          </a:bodyPr>
          <a:lstStyle/>
          <a:p>
            <a:r>
              <a:rPr lang="tr-TR" sz="2400" dirty="0" smtClean="0"/>
              <a:t>Cevap kağıdına kurşun kalem dışında başka bir kalemle işaretleme yapanlar,</a:t>
            </a:r>
          </a:p>
          <a:p>
            <a:endParaRPr lang="tr-TR" sz="2400" dirty="0" smtClean="0"/>
          </a:p>
          <a:p>
            <a:r>
              <a:rPr lang="tr-TR" sz="2400" dirty="0" smtClean="0"/>
              <a:t>Cevap kağıdı üzerine girmedi kısmını sınava girdiği halde yapılan kodlamalar,</a:t>
            </a:r>
          </a:p>
          <a:p>
            <a:endParaRPr lang="tr-TR" sz="2400" dirty="0" smtClean="0"/>
          </a:p>
          <a:p>
            <a:r>
              <a:rPr lang="tr-TR" sz="2400" dirty="0" smtClean="0"/>
              <a:t>Cevap kağıdına örnek kodlamaya uygun kodlama yapmayanlar,</a:t>
            </a:r>
          </a:p>
          <a:p>
            <a:endParaRPr lang="tr-TR" sz="2400" dirty="0" smtClean="0"/>
          </a:p>
          <a:p>
            <a:r>
              <a:rPr lang="tr-TR" sz="2400" dirty="0" smtClean="0"/>
              <a:t>Yedek salonda girdiği halde sınav sonucu açıklandığında girmedi gözükenler,</a:t>
            </a:r>
          </a:p>
          <a:p>
            <a:endParaRPr lang="tr-TR" sz="2400" dirty="0" smtClean="0"/>
          </a:p>
          <a:p>
            <a:r>
              <a:rPr lang="tr-TR" sz="2400" b="1" dirty="0" smtClean="0">
                <a:solidFill>
                  <a:srgbClr val="FF0000"/>
                </a:solidFill>
              </a:rPr>
              <a:t>Ve daha bunun gibi birçok sorun yaşanmayacaktır.</a:t>
            </a:r>
          </a:p>
          <a:p>
            <a:endParaRPr lang="tr-TR" dirty="0"/>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31</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95048"/>
          </a:xfrm>
        </p:spPr>
        <p:txBody>
          <a:bodyPr>
            <a:normAutofit fontScale="90000"/>
          </a:bodyPr>
          <a:lstStyle/>
          <a:p>
            <a:r>
              <a:rPr lang="tr-TR" dirty="0" smtClean="0"/>
              <a:t>.</a:t>
            </a:r>
            <a:endParaRPr lang="tr-TR" dirty="0"/>
          </a:p>
        </p:txBody>
      </p:sp>
      <p:sp>
        <p:nvSpPr>
          <p:cNvPr id="3" name="İçerik Yer Tutucusu 2"/>
          <p:cNvSpPr>
            <a:spLocks noGrp="1"/>
          </p:cNvSpPr>
          <p:nvPr>
            <p:ph idx="1"/>
          </p:nvPr>
        </p:nvSpPr>
        <p:spPr>
          <a:xfrm>
            <a:off x="838200" y="1165691"/>
            <a:ext cx="10515600" cy="2768356"/>
          </a:xfrm>
        </p:spPr>
        <p:txBody>
          <a:bodyPr>
            <a:normAutofit/>
          </a:bodyPr>
          <a:lstStyle/>
          <a:p>
            <a:pPr>
              <a:lnSpc>
                <a:spcPct val="150000"/>
              </a:lnSpc>
            </a:pPr>
            <a:r>
              <a:rPr lang="tr-TR" dirty="0" smtClean="0">
                <a:solidFill>
                  <a:srgbClr val="FF0000"/>
                </a:solidFill>
              </a:rPr>
              <a:t>AYRICA;</a:t>
            </a:r>
          </a:p>
          <a:p>
            <a:pPr>
              <a:lnSpc>
                <a:spcPct val="150000"/>
              </a:lnSpc>
            </a:pPr>
            <a:r>
              <a:rPr lang="tr-TR" sz="2400" dirty="0" smtClean="0"/>
              <a:t>Sınav öncesinde (bir veya birkaç gün önce) Bölge Sınav Yürütme Komisyonu tarafından, Bina Sınav </a:t>
            </a:r>
            <a:r>
              <a:rPr lang="tr-TR" sz="2400" dirty="0"/>
              <a:t>K</a:t>
            </a:r>
            <a:r>
              <a:rPr lang="tr-TR" sz="2400" dirty="0" smtClean="0"/>
              <a:t>omisyon üyeleri ile amacına uygun verimli bir toplantı yapılırsa,</a:t>
            </a:r>
          </a:p>
          <a:p>
            <a:endParaRPr lang="tr-TR" sz="1600" dirty="0"/>
          </a:p>
          <a:p>
            <a:pPr>
              <a:lnSpc>
                <a:spcPct val="150000"/>
              </a:lnSpc>
            </a:pPr>
            <a:endParaRPr lang="tr-TR" sz="1600" dirty="0" smtClean="0"/>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32</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28774663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95048"/>
          </a:xfrm>
        </p:spPr>
        <p:txBody>
          <a:bodyPr>
            <a:normAutofit fontScale="90000"/>
          </a:bodyPr>
          <a:lstStyle/>
          <a:p>
            <a:r>
              <a:rPr lang="tr-TR" dirty="0" smtClean="0"/>
              <a:t>.</a:t>
            </a:r>
            <a:endParaRPr lang="tr-TR" dirty="0"/>
          </a:p>
        </p:txBody>
      </p:sp>
      <p:sp>
        <p:nvSpPr>
          <p:cNvPr id="3" name="İçerik Yer Tutucusu 2"/>
          <p:cNvSpPr>
            <a:spLocks noGrp="1"/>
          </p:cNvSpPr>
          <p:nvPr>
            <p:ph idx="1"/>
          </p:nvPr>
        </p:nvSpPr>
        <p:spPr>
          <a:xfrm>
            <a:off x="827568" y="1388976"/>
            <a:ext cx="10515600" cy="2778987"/>
          </a:xfrm>
        </p:spPr>
        <p:txBody>
          <a:bodyPr>
            <a:normAutofit/>
          </a:bodyPr>
          <a:lstStyle/>
          <a:p>
            <a:pPr>
              <a:lnSpc>
                <a:spcPct val="150000"/>
              </a:lnSpc>
            </a:pPr>
            <a:r>
              <a:rPr lang="tr-TR" sz="2400" dirty="0" smtClean="0"/>
              <a:t>Sınav günü Bina Komisyon Başkanı ile  Bina Sınav Sorumlusu, sınav saatinden yaklaşık 1 saat öncesi salon görevlileri ile amacına uygun bir toplantı yapılsa. </a:t>
            </a:r>
            <a:r>
              <a:rPr lang="tr-TR" sz="1600" dirty="0" smtClean="0"/>
              <a:t>(nasılsa her şey biliniyor diyerek önemli hususlara değinmek yerine sadece kura çekimi ve evrakın teslimi değinilip geçilebiliyor.)</a:t>
            </a:r>
          </a:p>
          <a:p>
            <a:endParaRPr lang="tr-TR" sz="1600" dirty="0"/>
          </a:p>
          <a:p>
            <a:pPr>
              <a:lnSpc>
                <a:spcPct val="150000"/>
              </a:lnSpc>
            </a:pPr>
            <a:endParaRPr lang="tr-TR" sz="1600" dirty="0" smtClean="0"/>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33</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28774663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95048"/>
          </a:xfrm>
        </p:spPr>
        <p:txBody>
          <a:bodyPr>
            <a:normAutofit fontScale="90000"/>
          </a:bodyPr>
          <a:lstStyle/>
          <a:p>
            <a:r>
              <a:rPr lang="tr-TR" dirty="0" smtClean="0"/>
              <a:t>.</a:t>
            </a:r>
            <a:endParaRPr lang="tr-TR" dirty="0"/>
          </a:p>
        </p:txBody>
      </p:sp>
      <p:sp>
        <p:nvSpPr>
          <p:cNvPr id="3" name="İçerik Yer Tutucusu 2"/>
          <p:cNvSpPr>
            <a:spLocks noGrp="1"/>
          </p:cNvSpPr>
          <p:nvPr>
            <p:ph idx="1"/>
          </p:nvPr>
        </p:nvSpPr>
        <p:spPr>
          <a:xfrm>
            <a:off x="838200" y="772287"/>
            <a:ext cx="10515600" cy="4065527"/>
          </a:xfrm>
        </p:spPr>
        <p:txBody>
          <a:bodyPr>
            <a:normAutofit/>
          </a:bodyPr>
          <a:lstStyle/>
          <a:p>
            <a:pPr>
              <a:lnSpc>
                <a:spcPct val="150000"/>
              </a:lnSpc>
            </a:pPr>
            <a:endParaRPr lang="tr-TR" sz="2200" dirty="0" smtClean="0"/>
          </a:p>
          <a:p>
            <a:pPr>
              <a:lnSpc>
                <a:spcPct val="150000"/>
              </a:lnSpc>
            </a:pPr>
            <a:r>
              <a:rPr lang="tr-TR" sz="2400" dirty="0" smtClean="0"/>
              <a:t>Sınav esnasında salonlar Sınav </a:t>
            </a:r>
            <a:r>
              <a:rPr lang="tr-TR" sz="2400" dirty="0"/>
              <a:t>Y</a:t>
            </a:r>
            <a:r>
              <a:rPr lang="tr-TR" sz="2400" dirty="0" smtClean="0"/>
              <a:t>ürütme </a:t>
            </a:r>
            <a:r>
              <a:rPr lang="tr-TR" sz="2400" dirty="0"/>
              <a:t>K</a:t>
            </a:r>
            <a:r>
              <a:rPr lang="tr-TR" sz="2400" dirty="0" smtClean="0"/>
              <a:t>omisyonu üyeleri, Bina </a:t>
            </a:r>
            <a:r>
              <a:rPr lang="tr-TR" sz="2400" dirty="0"/>
              <a:t>S</a:t>
            </a:r>
            <a:r>
              <a:rPr lang="tr-TR" sz="2400" dirty="0" smtClean="0"/>
              <a:t>ınav Sorumluları ve Bina Komisyon </a:t>
            </a:r>
            <a:r>
              <a:rPr lang="tr-TR" sz="2400" dirty="0"/>
              <a:t>B</a:t>
            </a:r>
            <a:r>
              <a:rPr lang="tr-TR" sz="2400" dirty="0" smtClean="0"/>
              <a:t>aşkanlarınca gezilerek gerekli kontroller yapılarak, görülen eksiklikler üzerine gerekli uyarılar yapılırsa…</a:t>
            </a:r>
          </a:p>
          <a:p>
            <a:pPr>
              <a:lnSpc>
                <a:spcPct val="150000"/>
              </a:lnSpc>
            </a:pPr>
            <a:endParaRPr lang="tr-TR" sz="2400" dirty="0" smtClean="0"/>
          </a:p>
          <a:p>
            <a:pPr>
              <a:lnSpc>
                <a:spcPct val="150000"/>
              </a:lnSpc>
            </a:pPr>
            <a:r>
              <a:rPr lang="tr-TR" dirty="0" smtClean="0">
                <a:solidFill>
                  <a:srgbClr val="FF0000"/>
                </a:solidFill>
              </a:rPr>
              <a:t>Bu tür mağduriyetler en az seviyeye inecektir.</a:t>
            </a:r>
          </a:p>
          <a:p>
            <a:endParaRPr lang="tr-TR" sz="1600" dirty="0"/>
          </a:p>
          <a:p>
            <a:pPr>
              <a:lnSpc>
                <a:spcPct val="150000"/>
              </a:lnSpc>
            </a:pPr>
            <a:endParaRPr lang="tr-TR" sz="1600" dirty="0" smtClean="0"/>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34</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28774663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169583"/>
            <a:ext cx="10515600" cy="2711302"/>
          </a:xfrm>
        </p:spPr>
        <p:txBody>
          <a:bodyPr/>
          <a:lstStyle/>
          <a:p>
            <a:endParaRPr lang="tr-TR" b="1" dirty="0" smtClean="0"/>
          </a:p>
          <a:p>
            <a:r>
              <a:rPr lang="tr-TR" b="1" dirty="0" smtClean="0">
                <a:solidFill>
                  <a:srgbClr val="FF0000"/>
                </a:solidFill>
              </a:rPr>
              <a:t>Görevinde kusurlu veya ihmalkar davranan sınav görevlilerine gerekli cezai müeyyidelerin uygulanması, bundan sonra yaşanacak muhtemel mağduriyetleri önlemek adına çok önemlidir…</a:t>
            </a:r>
            <a:endParaRPr lang="tr-TR" b="1" dirty="0">
              <a:solidFill>
                <a:srgbClr val="FF0000"/>
              </a:solidFill>
            </a:endParaRPr>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35</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6594870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95048"/>
          </a:xfrm>
        </p:spPr>
        <p:txBody>
          <a:bodyPr>
            <a:normAutofit fontScale="90000"/>
          </a:bodyPr>
          <a:lstStyle/>
          <a:p>
            <a:r>
              <a:rPr lang="tr-TR" dirty="0" smtClean="0"/>
              <a:t>.</a:t>
            </a:r>
            <a:endParaRPr lang="tr-TR" dirty="0"/>
          </a:p>
        </p:txBody>
      </p:sp>
      <p:sp>
        <p:nvSpPr>
          <p:cNvPr id="3" name="İçerik Yer Tutucusu 2"/>
          <p:cNvSpPr>
            <a:spLocks noGrp="1"/>
          </p:cNvSpPr>
          <p:nvPr>
            <p:ph idx="1"/>
          </p:nvPr>
        </p:nvSpPr>
        <p:spPr>
          <a:xfrm>
            <a:off x="838200" y="2056145"/>
            <a:ext cx="10515600" cy="1552029"/>
          </a:xfrm>
        </p:spPr>
        <p:txBody>
          <a:bodyPr>
            <a:normAutofit/>
          </a:bodyPr>
          <a:lstStyle/>
          <a:p>
            <a:pPr marL="0" indent="0" algn="ctr">
              <a:lnSpc>
                <a:spcPct val="150000"/>
              </a:lnSpc>
              <a:buNone/>
            </a:pPr>
            <a:r>
              <a:rPr lang="tr-TR" sz="4000" dirty="0" smtClean="0"/>
              <a:t>SINAVDA TUTULAN TUTANAKLAR</a:t>
            </a:r>
          </a:p>
          <a:p>
            <a:pPr marL="0" indent="0" algn="ctr">
              <a:buNone/>
            </a:pPr>
            <a:endParaRPr lang="tr-TR" sz="4000" dirty="0"/>
          </a:p>
          <a:p>
            <a:pPr algn="ctr">
              <a:lnSpc>
                <a:spcPct val="150000"/>
              </a:lnSpc>
            </a:pPr>
            <a:endParaRPr lang="tr-TR" sz="4000" dirty="0" smtClean="0"/>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36</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68155145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16935" y="1429075"/>
            <a:ext cx="10515600" cy="2930274"/>
          </a:xfrm>
        </p:spPr>
        <p:txBody>
          <a:bodyPr>
            <a:normAutofit/>
          </a:bodyPr>
          <a:lstStyle/>
          <a:p>
            <a:r>
              <a:rPr lang="tr-TR" sz="2400" dirty="0"/>
              <a:t>Sınav görevlilerinin sınav esnasında karşılaştıkları olağan dışı durumları yazılı olarak tespit etmek amacıyla kaleme aldıkları kısa ve öz </a:t>
            </a:r>
            <a:r>
              <a:rPr lang="tr-TR" sz="2400" dirty="0" smtClean="0"/>
              <a:t>metinlerdir… </a:t>
            </a:r>
          </a:p>
          <a:p>
            <a:endParaRPr lang="tr-TR" sz="2400" dirty="0"/>
          </a:p>
          <a:p>
            <a:r>
              <a:rPr lang="tr-TR" sz="2400" dirty="0"/>
              <a:t>Tutulan tutanakta ki bilgilerin </a:t>
            </a:r>
            <a:r>
              <a:rPr lang="tr-TR" sz="1400" dirty="0"/>
              <a:t>(il, ilçe, okul, salon, sıra, oturum </a:t>
            </a:r>
            <a:r>
              <a:rPr lang="tr-TR" sz="1400" dirty="0" err="1"/>
              <a:t>no</a:t>
            </a:r>
            <a:r>
              <a:rPr lang="tr-TR" sz="1400" dirty="0"/>
              <a:t>, aday adı soyadı, T.C. Kimlik numarası vb.) </a:t>
            </a:r>
            <a:r>
              <a:rPr lang="tr-TR" sz="2400" dirty="0"/>
              <a:t>tam, anlatılmak istenen olayın açık ve net şekilde belirtilmesi ve sonucunda varılan bir karar var ise bu kararın yazılmış olması gerekmektedir</a:t>
            </a:r>
            <a:r>
              <a:rPr lang="tr-TR" sz="2400" dirty="0" smtClean="0"/>
              <a:t>.</a:t>
            </a:r>
            <a:endParaRPr lang="tr-TR" sz="2400" dirty="0"/>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37</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317529714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716693"/>
            <a:ext cx="10515600" cy="4382530"/>
          </a:xfrm>
        </p:spPr>
        <p:txBody>
          <a:bodyPr>
            <a:normAutofit/>
          </a:bodyPr>
          <a:lstStyle/>
          <a:p>
            <a:endParaRPr lang="tr-TR" sz="2000" dirty="0" smtClean="0"/>
          </a:p>
          <a:p>
            <a:r>
              <a:rPr lang="tr-TR" sz="2400" dirty="0" smtClean="0"/>
              <a:t>Tutanak </a:t>
            </a:r>
            <a:r>
              <a:rPr lang="tr-TR" sz="2400" dirty="0"/>
              <a:t>ekine konulması gereken evrak </a:t>
            </a:r>
            <a:r>
              <a:rPr lang="tr-TR" sz="1400" dirty="0"/>
              <a:t>(</a:t>
            </a:r>
            <a:r>
              <a:rPr lang="tr-TR" sz="1400" dirty="0" err="1"/>
              <a:t>nüfüs</a:t>
            </a:r>
            <a:r>
              <a:rPr lang="tr-TR" sz="1400" dirty="0"/>
              <a:t> cüzdanı örneği, sağlık raporu gibi.) </a:t>
            </a:r>
            <a:r>
              <a:rPr lang="tr-TR" sz="2400" dirty="0"/>
              <a:t>var ise konulması gerekmektedir</a:t>
            </a:r>
            <a:r>
              <a:rPr lang="tr-TR" sz="2400" dirty="0" smtClean="0"/>
              <a:t>.</a:t>
            </a:r>
          </a:p>
          <a:p>
            <a:endParaRPr lang="tr-TR" sz="2400" dirty="0"/>
          </a:p>
          <a:p>
            <a:r>
              <a:rPr lang="tr-TR" sz="2400" dirty="0"/>
              <a:t>Bu yıl ki ortak sınavlarda sınıf yoklama listesi üzerine tutanak için ayrı bir bölüm açılmıştır</a:t>
            </a:r>
            <a:r>
              <a:rPr lang="tr-TR" sz="2400" dirty="0" smtClean="0"/>
              <a:t>.</a:t>
            </a:r>
          </a:p>
          <a:p>
            <a:endParaRPr lang="tr-TR" sz="2400" dirty="0"/>
          </a:p>
          <a:p>
            <a:r>
              <a:rPr lang="tr-TR" sz="2400" dirty="0"/>
              <a:t>Şimdi sırasıyla </a:t>
            </a:r>
            <a:r>
              <a:rPr lang="tr-TR" sz="2400" b="1" dirty="0">
                <a:solidFill>
                  <a:srgbClr val="FF0000"/>
                </a:solidFill>
              </a:rPr>
              <a:t>3 farklı </a:t>
            </a:r>
            <a:r>
              <a:rPr lang="tr-TR" sz="2400" dirty="0"/>
              <a:t>tutanak örneği inceleyelim.</a:t>
            </a:r>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38</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317529714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3973" y="941773"/>
            <a:ext cx="1591962" cy="2971199"/>
          </a:xfrm>
        </p:spPr>
        <p:txBody>
          <a:bodyPr>
            <a:normAutofit/>
          </a:bodyPr>
          <a:lstStyle/>
          <a:p>
            <a:r>
              <a:rPr lang="tr-TR" sz="2000" b="1" dirty="0">
                <a:solidFill>
                  <a:srgbClr val="FF0000"/>
                </a:solidFill>
              </a:rPr>
              <a:t>İDEALE YAKIN BİR TUTANAK ÖRNEĞİ (BİLGİLERİ TAM SADE VE ANLAŞILIR.)</a:t>
            </a:r>
            <a:endParaRPr lang="tr-TR" sz="2000" dirty="0"/>
          </a:p>
        </p:txBody>
      </p:sp>
      <p:pic>
        <p:nvPicPr>
          <p:cNvPr id="4" name="İçerik Yer Tutucusu 3"/>
          <p:cNvPicPr>
            <a:picLocks noGrp="1" noChangeAspect="1"/>
          </p:cNvPicPr>
          <p:nvPr>
            <p:ph idx="1"/>
          </p:nvPr>
        </p:nvPicPr>
        <p:blipFill>
          <a:blip r:embed="rId2" cstate="screen">
            <a:extLst>
              <a:ext uri="{28A0092B-C50C-407E-A947-70E740481C1C}">
                <a14:useLocalDpi xmlns:a14="http://schemas.microsoft.com/office/drawing/2010/main" xmlns=""/>
              </a:ext>
            </a:extLst>
          </a:blip>
          <a:stretch>
            <a:fillRect/>
          </a:stretch>
        </p:blipFill>
        <p:spPr>
          <a:xfrm>
            <a:off x="3987114" y="659027"/>
            <a:ext cx="4621813" cy="5517936"/>
          </a:xfrm>
        </p:spPr>
      </p:pic>
      <p:pic>
        <p:nvPicPr>
          <p:cNvPr id="5" name="İçerik Yer Tutucusu 3"/>
          <p:cNvPicPr>
            <a:picLocks noChangeAspect="1"/>
          </p:cNvPicPr>
          <p:nvPr/>
        </p:nvPicPr>
        <p:blipFill>
          <a:blip r:embed="rId3" cstate="print"/>
          <a:stretch>
            <a:fillRect/>
          </a:stretch>
        </p:blipFill>
        <p:spPr>
          <a:xfrm>
            <a:off x="0" y="5778285"/>
            <a:ext cx="1081917" cy="1079715"/>
          </a:xfrm>
          <a:prstGeom prst="rect">
            <a:avLst/>
          </a:prstGeom>
        </p:spPr>
      </p:pic>
      <p:sp>
        <p:nvSpPr>
          <p:cNvPr id="6" name="5 Slayt Numarası Yer Tutucusu"/>
          <p:cNvSpPr>
            <a:spLocks noGrp="1"/>
          </p:cNvSpPr>
          <p:nvPr>
            <p:ph type="sldNum" sz="quarter" idx="12"/>
          </p:nvPr>
        </p:nvSpPr>
        <p:spPr/>
        <p:txBody>
          <a:bodyPr/>
          <a:lstStyle/>
          <a:p>
            <a:fld id="{2EF38CAD-E650-4F2D-8050-BCC4FAC56389}" type="slidenum">
              <a:rPr lang="tr-TR" smtClean="0"/>
              <a:pPr/>
              <a:t>39</a:t>
            </a:fld>
            <a:endParaRPr lang="tr-TR"/>
          </a:p>
        </p:txBody>
      </p:sp>
      <p:sp>
        <p:nvSpPr>
          <p:cNvPr id="9" name="8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5750050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5076" y="777017"/>
            <a:ext cx="1830859" cy="4594053"/>
          </a:xfrm>
        </p:spPr>
        <p:txBody>
          <a:bodyPr>
            <a:normAutofit/>
          </a:bodyPr>
          <a:lstStyle/>
          <a:p>
            <a:r>
              <a:rPr lang="tr-TR" sz="2400" dirty="0" smtClean="0"/>
              <a:t>Aynı şekilde bu adayda örnek kodlamaya uygun kodlama yapmamıştır. </a:t>
            </a:r>
            <a:r>
              <a:rPr lang="tr-TR" sz="1600" dirty="0" smtClean="0"/>
              <a:t>(Bu örnekleri çoğaltmak mümkündür.)</a:t>
            </a:r>
            <a:endParaRPr lang="tr-TR" sz="1600" dirty="0"/>
          </a:p>
        </p:txBody>
      </p:sp>
      <p:pic>
        <p:nvPicPr>
          <p:cNvPr id="5" name="İçerik Yer Tutucusu 3"/>
          <p:cNvPicPr>
            <a:picLocks noChangeAspect="1"/>
          </p:cNvPicPr>
          <p:nvPr/>
        </p:nvPicPr>
        <p:blipFill>
          <a:blip r:embed="rId2" cstate="print"/>
          <a:stretch>
            <a:fillRect/>
          </a:stretch>
        </p:blipFill>
        <p:spPr>
          <a:xfrm>
            <a:off x="0" y="5778285"/>
            <a:ext cx="1081917" cy="1079715"/>
          </a:xfrm>
          <a:prstGeom prst="rect">
            <a:avLst/>
          </a:prstGeom>
        </p:spPr>
      </p:pic>
      <p:pic>
        <p:nvPicPr>
          <p:cNvPr id="6" name="İçerik Yer Tutucusu 5"/>
          <p:cNvPicPr>
            <a:picLocks noGrp="1" noChangeAspect="1"/>
          </p:cNvPicPr>
          <p:nvPr>
            <p:ph idx="1"/>
          </p:nvPr>
        </p:nvPicPr>
        <p:blipFill>
          <a:blip r:embed="rId3" cstate="screen">
            <a:extLst>
              <a:ext uri="{28A0092B-C50C-407E-A947-70E740481C1C}">
                <a14:useLocalDpi xmlns:a14="http://schemas.microsoft.com/office/drawing/2010/main" xmlns=""/>
              </a:ext>
            </a:extLst>
          </a:blip>
          <a:stretch>
            <a:fillRect/>
          </a:stretch>
        </p:blipFill>
        <p:spPr>
          <a:xfrm>
            <a:off x="4094205" y="777017"/>
            <a:ext cx="4497860" cy="5788540"/>
          </a:xfrm>
        </p:spPr>
      </p:pic>
      <p:sp>
        <p:nvSpPr>
          <p:cNvPr id="7" name="6 Slayt Numarası Yer Tutucusu"/>
          <p:cNvSpPr>
            <a:spLocks noGrp="1"/>
          </p:cNvSpPr>
          <p:nvPr>
            <p:ph type="sldNum" sz="quarter" idx="12"/>
          </p:nvPr>
        </p:nvSpPr>
        <p:spPr/>
        <p:txBody>
          <a:bodyPr/>
          <a:lstStyle/>
          <a:p>
            <a:fld id="{2EF38CAD-E650-4F2D-8050-BCC4FAC56389}" type="slidenum">
              <a:rPr lang="tr-TR" smtClean="0"/>
              <a:pPr/>
              <a:t>4</a:t>
            </a:fld>
            <a:endParaRPr lang="tr-TR"/>
          </a:p>
        </p:txBody>
      </p:sp>
      <p:sp>
        <p:nvSpPr>
          <p:cNvPr id="10" name="9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39295508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7497" y="1609039"/>
            <a:ext cx="1699054" cy="3770269"/>
          </a:xfrm>
        </p:spPr>
        <p:txBody>
          <a:bodyPr>
            <a:normAutofit/>
          </a:bodyPr>
          <a:lstStyle/>
          <a:p>
            <a:r>
              <a:rPr lang="tr-TR" sz="2000" b="1" dirty="0">
                <a:solidFill>
                  <a:srgbClr val="FF0000"/>
                </a:solidFill>
              </a:rPr>
              <a:t>ANLAŞILIR ANCAK  </a:t>
            </a:r>
            <a:r>
              <a:rPr lang="tr-TR" sz="2000" b="1" dirty="0" smtClean="0">
                <a:solidFill>
                  <a:srgbClr val="FF0000"/>
                </a:solidFill>
              </a:rPr>
              <a:t>BİLGİLERİ KISMEN </a:t>
            </a:r>
            <a:r>
              <a:rPr lang="tr-TR" sz="2000" b="1" dirty="0">
                <a:solidFill>
                  <a:srgbClr val="FF0000"/>
                </a:solidFill>
              </a:rPr>
              <a:t>EKSİK </a:t>
            </a:r>
            <a:r>
              <a:rPr lang="tr-TR" sz="2000" b="1" dirty="0" smtClean="0">
                <a:solidFill>
                  <a:srgbClr val="FF0000"/>
                </a:solidFill>
              </a:rPr>
              <a:t>OLAN TUTANAK ÖRNEĞİ </a:t>
            </a:r>
            <a:br>
              <a:rPr lang="tr-TR" sz="2000" b="1" dirty="0" smtClean="0">
                <a:solidFill>
                  <a:srgbClr val="FF0000"/>
                </a:solidFill>
              </a:rPr>
            </a:br>
            <a:r>
              <a:rPr lang="tr-TR" sz="1600" b="1" dirty="0">
                <a:solidFill>
                  <a:srgbClr val="FF0000"/>
                </a:solidFill>
              </a:rPr>
              <a:t>(İl/İlçe, Okul adı, </a:t>
            </a:r>
            <a:r>
              <a:rPr lang="tr-TR" sz="1600" b="1" dirty="0" smtClean="0">
                <a:solidFill>
                  <a:srgbClr val="FF0000"/>
                </a:solidFill>
              </a:rPr>
              <a:t>salon </a:t>
            </a:r>
            <a:r>
              <a:rPr lang="tr-TR" sz="1600" b="1" dirty="0">
                <a:solidFill>
                  <a:srgbClr val="FF0000"/>
                </a:solidFill>
              </a:rPr>
              <a:t>sıra numarası gibi.)</a:t>
            </a:r>
            <a:endParaRPr lang="tr-TR" sz="1600" dirty="0"/>
          </a:p>
        </p:txBody>
      </p:sp>
      <p:pic>
        <p:nvPicPr>
          <p:cNvPr id="4" name="İçerik Yer Tutucusu 3"/>
          <p:cNvPicPr>
            <a:picLocks noGrp="1" noChangeAspect="1"/>
          </p:cNvPicPr>
          <p:nvPr>
            <p:ph idx="1"/>
          </p:nvPr>
        </p:nvPicPr>
        <p:blipFill>
          <a:blip r:embed="rId2" cstate="screen">
            <a:extLst>
              <a:ext uri="{28A0092B-C50C-407E-A947-70E740481C1C}">
                <a14:useLocalDpi xmlns:a14="http://schemas.microsoft.com/office/drawing/2010/main" xmlns=""/>
              </a:ext>
            </a:extLst>
          </a:blip>
          <a:stretch>
            <a:fillRect/>
          </a:stretch>
        </p:blipFill>
        <p:spPr>
          <a:xfrm>
            <a:off x="3995352" y="667265"/>
            <a:ext cx="4629730" cy="5740358"/>
          </a:xfrm>
        </p:spPr>
      </p:pic>
      <p:pic>
        <p:nvPicPr>
          <p:cNvPr id="5" name="İçerik Yer Tutucusu 3"/>
          <p:cNvPicPr>
            <a:picLocks noChangeAspect="1"/>
          </p:cNvPicPr>
          <p:nvPr/>
        </p:nvPicPr>
        <p:blipFill>
          <a:blip r:embed="rId3" cstate="print"/>
          <a:stretch>
            <a:fillRect/>
          </a:stretch>
        </p:blipFill>
        <p:spPr>
          <a:xfrm>
            <a:off x="0" y="5778285"/>
            <a:ext cx="1081917" cy="1079715"/>
          </a:xfrm>
          <a:prstGeom prst="rect">
            <a:avLst/>
          </a:prstGeom>
        </p:spPr>
      </p:pic>
      <p:sp>
        <p:nvSpPr>
          <p:cNvPr id="6" name="5 Slayt Numarası Yer Tutucusu"/>
          <p:cNvSpPr>
            <a:spLocks noGrp="1"/>
          </p:cNvSpPr>
          <p:nvPr>
            <p:ph type="sldNum" sz="quarter" idx="12"/>
          </p:nvPr>
        </p:nvSpPr>
        <p:spPr/>
        <p:txBody>
          <a:bodyPr/>
          <a:lstStyle/>
          <a:p>
            <a:fld id="{2EF38CAD-E650-4F2D-8050-BCC4FAC56389}" type="slidenum">
              <a:rPr lang="tr-TR" smtClean="0"/>
              <a:pPr/>
              <a:t>40</a:t>
            </a:fld>
            <a:endParaRPr lang="tr-TR"/>
          </a:p>
        </p:txBody>
      </p:sp>
      <p:sp>
        <p:nvSpPr>
          <p:cNvPr id="9" name="8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421122553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26308" y="1213622"/>
            <a:ext cx="1451919" cy="3729081"/>
          </a:xfrm>
        </p:spPr>
        <p:txBody>
          <a:bodyPr>
            <a:normAutofit fontScale="90000"/>
          </a:bodyPr>
          <a:lstStyle/>
          <a:p>
            <a:r>
              <a:rPr lang="tr-TR" sz="2000" b="1" dirty="0">
                <a:solidFill>
                  <a:srgbClr val="FF0000"/>
                </a:solidFill>
              </a:rPr>
              <a:t>ANLAŞILIR </a:t>
            </a:r>
            <a:r>
              <a:rPr lang="tr-TR" sz="2000" b="1" dirty="0" smtClean="0">
                <a:solidFill>
                  <a:srgbClr val="FF0000"/>
                </a:solidFill>
              </a:rPr>
              <a:t>, ANCAK TUTANAK BİLGİLERİ ÇOK FAZLA EKSİK OLAN </a:t>
            </a:r>
            <a:r>
              <a:rPr lang="tr-TR" sz="2000" b="1" dirty="0">
                <a:solidFill>
                  <a:srgbClr val="FF0000"/>
                </a:solidFill>
              </a:rPr>
              <a:t>TUTANAK </a:t>
            </a:r>
            <a:r>
              <a:rPr lang="tr-TR" sz="2000" b="1" dirty="0" smtClean="0">
                <a:solidFill>
                  <a:srgbClr val="FF0000"/>
                </a:solidFill>
              </a:rPr>
              <a:t>ÖRNEĞİ…</a:t>
            </a:r>
            <a:br>
              <a:rPr lang="tr-TR" sz="2000" b="1" dirty="0" smtClean="0">
                <a:solidFill>
                  <a:srgbClr val="FF0000"/>
                </a:solidFill>
              </a:rPr>
            </a:br>
            <a:r>
              <a:rPr lang="tr-TR" sz="1600" b="1" dirty="0" smtClean="0">
                <a:solidFill>
                  <a:srgbClr val="FF0000"/>
                </a:solidFill>
              </a:rPr>
              <a:t>(İl/İlçe, Okul adı, ders oturum adı, salon sıra numarası </a:t>
            </a:r>
            <a:br>
              <a:rPr lang="tr-TR" sz="1600" b="1" dirty="0" smtClean="0">
                <a:solidFill>
                  <a:srgbClr val="FF0000"/>
                </a:solidFill>
              </a:rPr>
            </a:br>
            <a:r>
              <a:rPr lang="tr-TR" sz="1600" b="1" dirty="0" smtClean="0">
                <a:solidFill>
                  <a:srgbClr val="FF0000"/>
                </a:solidFill>
              </a:rPr>
              <a:t>aday </a:t>
            </a:r>
            <a:r>
              <a:rPr lang="tr-TR" sz="1600" b="1" smtClean="0">
                <a:solidFill>
                  <a:srgbClr val="FF0000"/>
                </a:solidFill>
              </a:rPr>
              <a:t>kimlik numarası gibi</a:t>
            </a:r>
            <a:r>
              <a:rPr lang="tr-TR" sz="1600" b="1" dirty="0" smtClean="0">
                <a:solidFill>
                  <a:srgbClr val="FF0000"/>
                </a:solidFill>
              </a:rPr>
              <a:t>.)</a:t>
            </a:r>
            <a:endParaRPr lang="tr-TR" sz="1600" dirty="0"/>
          </a:p>
        </p:txBody>
      </p:sp>
      <p:pic>
        <p:nvPicPr>
          <p:cNvPr id="4" name="İçerik Yer Tutucusu 3"/>
          <p:cNvPicPr>
            <a:picLocks noGrp="1" noChangeAspect="1"/>
          </p:cNvPicPr>
          <p:nvPr>
            <p:ph idx="1"/>
          </p:nvPr>
        </p:nvPicPr>
        <p:blipFill>
          <a:blip r:embed="rId2" cstate="screen">
            <a:extLst>
              <a:ext uri="{28A0092B-C50C-407E-A947-70E740481C1C}">
                <a14:useLocalDpi xmlns:a14="http://schemas.microsoft.com/office/drawing/2010/main" xmlns=""/>
              </a:ext>
            </a:extLst>
          </a:blip>
          <a:stretch>
            <a:fillRect/>
          </a:stretch>
        </p:blipFill>
        <p:spPr>
          <a:xfrm>
            <a:off x="3904735" y="403654"/>
            <a:ext cx="5156887" cy="5773309"/>
          </a:xfrm>
        </p:spPr>
      </p:pic>
      <p:pic>
        <p:nvPicPr>
          <p:cNvPr id="5" name="İçerik Yer Tutucusu 3"/>
          <p:cNvPicPr>
            <a:picLocks noChangeAspect="1"/>
          </p:cNvPicPr>
          <p:nvPr/>
        </p:nvPicPr>
        <p:blipFill>
          <a:blip r:embed="rId3" cstate="print"/>
          <a:stretch>
            <a:fillRect/>
          </a:stretch>
        </p:blipFill>
        <p:spPr>
          <a:xfrm>
            <a:off x="0" y="5778285"/>
            <a:ext cx="1081917" cy="1079715"/>
          </a:xfrm>
          <a:prstGeom prst="rect">
            <a:avLst/>
          </a:prstGeom>
        </p:spPr>
      </p:pic>
      <p:sp>
        <p:nvSpPr>
          <p:cNvPr id="6" name="5 Slayt Numarası Yer Tutucusu"/>
          <p:cNvSpPr>
            <a:spLocks noGrp="1"/>
          </p:cNvSpPr>
          <p:nvPr>
            <p:ph type="sldNum" sz="quarter" idx="12"/>
          </p:nvPr>
        </p:nvSpPr>
        <p:spPr/>
        <p:txBody>
          <a:bodyPr/>
          <a:lstStyle/>
          <a:p>
            <a:fld id="{2EF38CAD-E650-4F2D-8050-BCC4FAC56389}" type="slidenum">
              <a:rPr lang="tr-TR" smtClean="0"/>
              <a:pPr/>
              <a:t>41</a:t>
            </a:fld>
            <a:endParaRPr lang="tr-TR"/>
          </a:p>
        </p:txBody>
      </p:sp>
      <p:sp>
        <p:nvSpPr>
          <p:cNvPr id="9" name="8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155156500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b="1" dirty="0" smtClean="0"/>
              <a:t>ÖZÜRLÜ VEYA MUAF ADAYLAR</a:t>
            </a:r>
            <a:endParaRPr lang="tr-TR" sz="2800" b="1" dirty="0"/>
          </a:p>
        </p:txBody>
      </p:sp>
      <p:sp>
        <p:nvSpPr>
          <p:cNvPr id="3" name="2 İçerik Yer Tutucusu"/>
          <p:cNvSpPr>
            <a:spLocks noGrp="1"/>
          </p:cNvSpPr>
          <p:nvPr>
            <p:ph idx="1"/>
          </p:nvPr>
        </p:nvSpPr>
        <p:spPr>
          <a:xfrm>
            <a:off x="806303" y="2378517"/>
            <a:ext cx="10515600" cy="2097789"/>
          </a:xfrm>
        </p:spPr>
        <p:txBody>
          <a:bodyPr>
            <a:normAutofit/>
          </a:bodyPr>
          <a:lstStyle/>
          <a:p>
            <a:r>
              <a:rPr lang="tr-TR" sz="2400" dirty="0" smtClean="0"/>
              <a:t>Özürlü adayların özürlerinin zamanında ve doğru şekilde işlenmesi</a:t>
            </a:r>
          </a:p>
          <a:p>
            <a:endParaRPr lang="tr-TR" sz="2400" dirty="0" smtClean="0"/>
          </a:p>
          <a:p>
            <a:r>
              <a:rPr lang="tr-TR" sz="2400" dirty="0" smtClean="0"/>
              <a:t>Özürlü adaylar özür durumuna göre gerektiğinde giriş katlarda tek kişilik salonlara yerleştirilmekte ve kılavuzda belirtilen miktarda ek süre verilmektedir.</a:t>
            </a:r>
          </a:p>
          <a:p>
            <a:endParaRPr lang="tr-TR" sz="2000" dirty="0"/>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42</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38200" y="1825625"/>
            <a:ext cx="10515600" cy="2331705"/>
          </a:xfrm>
        </p:spPr>
        <p:txBody>
          <a:bodyPr>
            <a:normAutofit/>
          </a:bodyPr>
          <a:lstStyle/>
          <a:p>
            <a:r>
              <a:rPr lang="tr-TR" sz="2400" dirty="0" smtClean="0"/>
              <a:t>Din kültürü ve ahlak bilgisinden farklı dine sahip adaylar ile yabancı dil dersinden işitme engelli adaylar muaf olduklarından bu derslerden muaf tutuluyorlar.</a:t>
            </a:r>
          </a:p>
          <a:p>
            <a:endParaRPr lang="tr-TR" sz="2400" dirty="0" smtClean="0"/>
          </a:p>
          <a:p>
            <a:r>
              <a:rPr lang="tr-TR" sz="2400" dirty="0" smtClean="0"/>
              <a:t>Ancak işitme engelli olup da çocuğunun yabancı dil sınavına girmesini isteyen veli kılavuzda belirtilen tarihe kadar dilekçe ile başvuru yapması gerekmektedir.</a:t>
            </a:r>
            <a:endParaRPr lang="tr-TR" sz="2400" dirty="0"/>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43</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825625"/>
            <a:ext cx="10515600" cy="2499240"/>
          </a:xfrm>
        </p:spPr>
        <p:txBody>
          <a:bodyPr>
            <a:normAutofit/>
          </a:bodyPr>
          <a:lstStyle/>
          <a:p>
            <a:r>
              <a:rPr lang="tr-TR" sz="4400" dirty="0" smtClean="0"/>
              <a:t>SON OLARAK BİR CEVAP KAĞIDI ÜZERİNDE ÖĞRENCİLERİMİZİN DİKKAT ETMESİ GEREKEN HUSUSLAR GÖSTERİLMİŞTİR.</a:t>
            </a:r>
            <a:endParaRPr lang="tr-TR" sz="4400" dirty="0"/>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44</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139075945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screen">
            <a:extLst>
              <a:ext uri="{28A0092B-C50C-407E-A947-70E740481C1C}">
                <a14:useLocalDpi xmlns:a14="http://schemas.microsoft.com/office/drawing/2010/main" xmlns=""/>
              </a:ext>
            </a:extLst>
          </a:blip>
          <a:stretch>
            <a:fillRect/>
          </a:stretch>
        </p:blipFill>
        <p:spPr>
          <a:xfrm>
            <a:off x="3911863" y="0"/>
            <a:ext cx="5363942" cy="6858000"/>
          </a:xfrm>
        </p:spPr>
      </p:pic>
      <p:pic>
        <p:nvPicPr>
          <p:cNvPr id="3" name="İçerik Yer Tutucusu 3"/>
          <p:cNvPicPr>
            <a:picLocks noChangeAspect="1"/>
          </p:cNvPicPr>
          <p:nvPr/>
        </p:nvPicPr>
        <p:blipFill>
          <a:blip r:embed="rId3"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45</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28367113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27567" y="1520455"/>
            <a:ext cx="10515600" cy="2690037"/>
          </a:xfrm>
        </p:spPr>
        <p:txBody>
          <a:bodyPr>
            <a:normAutofit fontScale="62500" lnSpcReduction="20000"/>
          </a:bodyPr>
          <a:lstStyle/>
          <a:p>
            <a:pPr>
              <a:buNone/>
            </a:pPr>
            <a:r>
              <a:rPr lang="tr-TR" sz="5400" dirty="0" smtClean="0">
                <a:solidFill>
                  <a:srgbClr val="C00000"/>
                </a:solidFill>
              </a:rPr>
              <a:t> 	</a:t>
            </a:r>
          </a:p>
          <a:p>
            <a:pPr>
              <a:buNone/>
            </a:pPr>
            <a:endParaRPr lang="tr-TR" sz="5400" b="1" dirty="0" smtClean="0">
              <a:solidFill>
                <a:srgbClr val="C00000"/>
              </a:solidFill>
            </a:endParaRPr>
          </a:p>
          <a:p>
            <a:pPr>
              <a:buNone/>
            </a:pPr>
            <a:r>
              <a:rPr lang="tr-TR" sz="5400" b="1" dirty="0" smtClean="0"/>
              <a:t>DAHA SORUNSUZ SINAV ve SINAVLAR YAPABİLMEK İÇİN </a:t>
            </a:r>
          </a:p>
          <a:p>
            <a:pPr>
              <a:buNone/>
            </a:pPr>
            <a:endParaRPr lang="tr-TR" sz="5400" b="1" dirty="0">
              <a:solidFill>
                <a:srgbClr val="C00000"/>
              </a:solidFill>
            </a:endParaRPr>
          </a:p>
          <a:p>
            <a:pPr>
              <a:buNone/>
            </a:pPr>
            <a:r>
              <a:rPr lang="tr-TR" sz="5400" b="1" dirty="0">
                <a:solidFill>
                  <a:srgbClr val="C00000"/>
                </a:solidFill>
              </a:rPr>
              <a:t> </a:t>
            </a:r>
            <a:endParaRPr lang="tr-TR" sz="3600" dirty="0"/>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46</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06302" y="701749"/>
            <a:ext cx="10515600" cy="4008475"/>
          </a:xfrm>
        </p:spPr>
        <p:txBody>
          <a:bodyPr>
            <a:normAutofit/>
          </a:bodyPr>
          <a:lstStyle/>
          <a:p>
            <a:pPr>
              <a:buNone/>
            </a:pPr>
            <a:r>
              <a:rPr lang="tr-TR" sz="5400" dirty="0" smtClean="0">
                <a:solidFill>
                  <a:srgbClr val="C00000"/>
                </a:solidFill>
              </a:rPr>
              <a:t> 	</a:t>
            </a:r>
            <a:endParaRPr lang="tr-TR" sz="5400" b="1" dirty="0">
              <a:solidFill>
                <a:srgbClr val="C00000"/>
              </a:solidFill>
            </a:endParaRPr>
          </a:p>
          <a:p>
            <a:pPr>
              <a:buNone/>
            </a:pPr>
            <a:r>
              <a:rPr lang="tr-TR" sz="5400" b="1" dirty="0">
                <a:solidFill>
                  <a:srgbClr val="C00000"/>
                </a:solidFill>
              </a:rPr>
              <a:t> </a:t>
            </a:r>
            <a:r>
              <a:rPr lang="tr-TR" sz="3600" dirty="0" smtClean="0"/>
              <a:t>TÜM SORUMLULARIN, SORUMLULUKLARININ </a:t>
            </a:r>
            <a:r>
              <a:rPr lang="tr-TR" sz="3600" b="1" u="sng" dirty="0" smtClean="0">
                <a:solidFill>
                  <a:srgbClr val="C00000"/>
                </a:solidFill>
              </a:rPr>
              <a:t>BİLİNCİNDE VE CİDDİYETİNDE  VE DE KARARLILIKLA </a:t>
            </a:r>
            <a:r>
              <a:rPr lang="tr-TR" sz="3600" dirty="0" smtClean="0"/>
              <a:t>ÜZERİNE DÜŞEN GÖREVLERİ YERİNE GETİRMELERİ GEREKMEKTEDİR.</a:t>
            </a:r>
            <a:endParaRPr lang="tr-TR" sz="3600" dirty="0"/>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47</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828516" y="2090544"/>
            <a:ext cx="4289989" cy="1720880"/>
          </a:xfrm>
        </p:spPr>
        <p:txBody>
          <a:bodyPr>
            <a:normAutofit/>
          </a:bodyPr>
          <a:lstStyle/>
          <a:p>
            <a:pPr marL="0" indent="0">
              <a:buNone/>
            </a:pPr>
            <a:r>
              <a:rPr lang="tr-TR" sz="1200" dirty="0" smtClean="0"/>
              <a:t>Ramazan YALÇIN (Uzm. Öğretmen)</a:t>
            </a:r>
          </a:p>
          <a:p>
            <a:pPr marL="0" indent="0">
              <a:buNone/>
            </a:pPr>
            <a:r>
              <a:rPr lang="tr-TR" sz="1200" dirty="0" smtClean="0"/>
              <a:t>Milli Eğitim Bakanlığı</a:t>
            </a:r>
          </a:p>
          <a:p>
            <a:pPr marL="0" indent="0">
              <a:buNone/>
            </a:pPr>
            <a:r>
              <a:rPr lang="tr-TR" sz="1200" dirty="0" smtClean="0"/>
              <a:t>Ölçme, Değerlendirme ve Sınav Hizmetleri Genel Müdürlüğü</a:t>
            </a:r>
          </a:p>
          <a:p>
            <a:pPr marL="0" indent="0">
              <a:buNone/>
            </a:pPr>
            <a:r>
              <a:rPr lang="tr-TR" sz="1200" dirty="0" smtClean="0"/>
              <a:t>Ölçme Değerlendirme ve Yerleştirme Daire Başkanlığı</a:t>
            </a:r>
          </a:p>
          <a:p>
            <a:pPr marL="0" indent="0">
              <a:buNone/>
            </a:pPr>
            <a:r>
              <a:rPr lang="tr-TR" sz="1200" dirty="0" smtClean="0"/>
              <a:t>0 312 497 41 49</a:t>
            </a:r>
          </a:p>
          <a:p>
            <a:pPr marL="0" indent="0">
              <a:buNone/>
            </a:pPr>
            <a:r>
              <a:rPr lang="tr-TR" sz="1200" dirty="0" smtClean="0"/>
              <a:t>0 505 537 62 10</a:t>
            </a:r>
            <a:endParaRPr lang="tr-TR" sz="1200" dirty="0"/>
          </a:p>
        </p:txBody>
      </p:sp>
      <p:pic>
        <p:nvPicPr>
          <p:cNvPr id="5"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4" name="3 Slayt Numarası Yer Tutucusu"/>
          <p:cNvSpPr>
            <a:spLocks noGrp="1"/>
          </p:cNvSpPr>
          <p:nvPr>
            <p:ph type="sldNum" sz="quarter" idx="12"/>
          </p:nvPr>
        </p:nvSpPr>
        <p:spPr/>
        <p:txBody>
          <a:bodyPr/>
          <a:lstStyle/>
          <a:p>
            <a:fld id="{2EF38CAD-E650-4F2D-8050-BCC4FAC56389}" type="slidenum">
              <a:rPr lang="tr-TR" smtClean="0"/>
              <a:pPr/>
              <a:t>48</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280215574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825625"/>
            <a:ext cx="10515600" cy="1842608"/>
          </a:xfrm>
        </p:spPr>
        <p:txBody>
          <a:bodyPr>
            <a:normAutofit/>
          </a:bodyPr>
          <a:lstStyle/>
          <a:p>
            <a:pPr marL="0" indent="0">
              <a:buNone/>
            </a:pPr>
            <a:r>
              <a:rPr lang="tr-TR" dirty="0" smtClean="0"/>
              <a:t>	Salon </a:t>
            </a:r>
            <a:r>
              <a:rPr lang="tr-TR" dirty="0"/>
              <a:t>görevlileri </a:t>
            </a:r>
            <a:r>
              <a:rPr lang="tr-TR" dirty="0" smtClean="0"/>
              <a:t>sınav </a:t>
            </a:r>
            <a:r>
              <a:rPr lang="tr-TR" dirty="0"/>
              <a:t>öncesi bu konuda </a:t>
            </a:r>
            <a:r>
              <a:rPr lang="tr-TR" dirty="0" smtClean="0"/>
              <a:t>da gerekli hatırlatmaları yapmalı, </a:t>
            </a:r>
            <a:r>
              <a:rPr lang="tr-TR" dirty="0"/>
              <a:t>sınav esnasında </a:t>
            </a:r>
            <a:r>
              <a:rPr lang="tr-TR" dirty="0" smtClean="0"/>
              <a:t>salonda </a:t>
            </a:r>
            <a:r>
              <a:rPr lang="tr-TR" dirty="0"/>
              <a:t>yaptıkları kontrollerde bu tür hatalı uygulamaları tespit </a:t>
            </a:r>
            <a:r>
              <a:rPr lang="tr-TR" dirty="0" smtClean="0"/>
              <a:t>ettiklerinde diğer öğrencilerin dikkatini dağıtmadan gerekli uyarıları yapmalıdırlar. </a:t>
            </a:r>
            <a:endParaRPr lang="tr-TR" dirty="0"/>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5</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149713585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3443" y="1342767"/>
            <a:ext cx="10515600" cy="2619632"/>
          </a:xfrm>
        </p:spPr>
        <p:txBody>
          <a:bodyPr/>
          <a:lstStyle/>
          <a:p>
            <a:pPr marL="0" indent="0">
              <a:buNone/>
            </a:pPr>
            <a:endParaRPr lang="tr-TR" dirty="0" smtClean="0"/>
          </a:p>
          <a:p>
            <a:pPr marL="0" indent="0">
              <a:buNone/>
            </a:pPr>
            <a:endParaRPr lang="tr-TR" dirty="0"/>
          </a:p>
          <a:p>
            <a:pPr marL="0" indent="0" algn="ctr">
              <a:buNone/>
            </a:pPr>
            <a:r>
              <a:rPr lang="tr-TR" dirty="0" smtClean="0"/>
              <a:t>SALON ADAY YOKLAMA LİSTESİNE KİTAPÇIK </a:t>
            </a:r>
            <a:r>
              <a:rPr lang="tr-TR" dirty="0"/>
              <a:t>TÜRÜNÜN </a:t>
            </a:r>
            <a:endParaRPr lang="tr-TR" dirty="0" smtClean="0"/>
          </a:p>
          <a:p>
            <a:pPr marL="0" indent="0" algn="ctr">
              <a:buNone/>
            </a:pPr>
            <a:r>
              <a:rPr lang="tr-TR" dirty="0" smtClean="0"/>
              <a:t>YAZILMASININ UNUTULMASI</a:t>
            </a:r>
            <a:endParaRPr lang="tr-TR" dirty="0"/>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6</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48677913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3400" y="766119"/>
            <a:ext cx="1732005" cy="4448432"/>
          </a:xfrm>
        </p:spPr>
        <p:txBody>
          <a:bodyPr>
            <a:normAutofit fontScale="90000"/>
          </a:bodyPr>
          <a:lstStyle/>
          <a:p>
            <a:r>
              <a:rPr lang="tr-TR" sz="2000" dirty="0" smtClean="0"/>
              <a:t>Salon görevlileri sınav başlamadan önce adaylara dağıttıkları kitapçıklara ait kitapçık türlerini yoklama listesindeki bölüme yazmaları gerekmektedir.</a:t>
            </a:r>
            <a:r>
              <a:rPr lang="tr-TR" sz="6000" dirty="0">
                <a:solidFill>
                  <a:srgbClr val="FF0000"/>
                </a:solidFill>
              </a:rPr>
              <a:t/>
            </a:r>
            <a:br>
              <a:rPr lang="tr-TR" sz="6000" dirty="0">
                <a:solidFill>
                  <a:srgbClr val="FF0000"/>
                </a:solidFill>
              </a:rPr>
            </a:br>
            <a:r>
              <a:rPr lang="tr-TR" sz="6000" dirty="0">
                <a:solidFill>
                  <a:srgbClr val="FF0000"/>
                </a:solidFill>
              </a:rPr>
              <a:t/>
            </a:r>
            <a:br>
              <a:rPr lang="tr-TR" sz="6000" dirty="0">
                <a:solidFill>
                  <a:srgbClr val="FF0000"/>
                </a:solidFill>
              </a:rPr>
            </a:br>
            <a:endParaRPr lang="tr-TR" dirty="0"/>
          </a:p>
        </p:txBody>
      </p:sp>
      <p:pic>
        <p:nvPicPr>
          <p:cNvPr id="5" name="İçerik Yer Tutucusu 4"/>
          <p:cNvPicPr>
            <a:picLocks noGrp="1" noChangeAspect="1"/>
          </p:cNvPicPr>
          <p:nvPr>
            <p:ph idx="1"/>
          </p:nvPr>
        </p:nvPicPr>
        <p:blipFill>
          <a:blip r:embed="rId2" cstate="screen">
            <a:extLst>
              <a:ext uri="{28A0092B-C50C-407E-A947-70E740481C1C}">
                <a14:useLocalDpi xmlns:a14="http://schemas.microsoft.com/office/drawing/2010/main" xmlns=""/>
              </a:ext>
            </a:extLst>
          </a:blip>
          <a:stretch>
            <a:fillRect/>
          </a:stretch>
        </p:blipFill>
        <p:spPr>
          <a:xfrm>
            <a:off x="4819135" y="321276"/>
            <a:ext cx="5428735" cy="6409038"/>
          </a:xfrm>
        </p:spPr>
      </p:pic>
      <p:pic>
        <p:nvPicPr>
          <p:cNvPr id="4" name="İçerik Yer Tutucusu 3"/>
          <p:cNvPicPr>
            <a:picLocks noChangeAspect="1"/>
          </p:cNvPicPr>
          <p:nvPr/>
        </p:nvPicPr>
        <p:blipFill>
          <a:blip r:embed="rId3" cstate="print"/>
          <a:stretch>
            <a:fillRect/>
          </a:stretch>
        </p:blipFill>
        <p:spPr>
          <a:xfrm>
            <a:off x="0" y="5778285"/>
            <a:ext cx="1081917" cy="1079715"/>
          </a:xfrm>
          <a:prstGeom prst="rect">
            <a:avLst/>
          </a:prstGeom>
        </p:spPr>
      </p:pic>
      <p:sp>
        <p:nvSpPr>
          <p:cNvPr id="6" name="5 Slayt Numarası Yer Tutucusu"/>
          <p:cNvSpPr>
            <a:spLocks noGrp="1"/>
          </p:cNvSpPr>
          <p:nvPr>
            <p:ph type="sldNum" sz="quarter" idx="12"/>
          </p:nvPr>
        </p:nvSpPr>
        <p:spPr/>
        <p:txBody>
          <a:bodyPr/>
          <a:lstStyle/>
          <a:p>
            <a:fld id="{2EF38CAD-E650-4F2D-8050-BCC4FAC56389}" type="slidenum">
              <a:rPr lang="tr-TR" smtClean="0"/>
              <a:pPr/>
              <a:t>7</a:t>
            </a:fld>
            <a:endParaRPr lang="tr-TR"/>
          </a:p>
        </p:txBody>
      </p:sp>
      <p:sp>
        <p:nvSpPr>
          <p:cNvPr id="9" name="8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404451658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screen">
            <a:extLst>
              <a:ext uri="{28A0092B-C50C-407E-A947-70E740481C1C}">
                <a14:useLocalDpi xmlns:a14="http://schemas.microsoft.com/office/drawing/2010/main" xmlns=""/>
              </a:ext>
            </a:extLst>
          </a:blip>
          <a:stretch>
            <a:fillRect/>
          </a:stretch>
        </p:blipFill>
        <p:spPr>
          <a:xfrm>
            <a:off x="4514935" y="584886"/>
            <a:ext cx="4241887" cy="5592077"/>
          </a:xfrm>
        </p:spPr>
      </p:pic>
      <p:pic>
        <p:nvPicPr>
          <p:cNvPr id="5" name="İçerik Yer Tutucusu 3"/>
          <p:cNvPicPr>
            <a:picLocks noChangeAspect="1"/>
          </p:cNvPicPr>
          <p:nvPr/>
        </p:nvPicPr>
        <p:blipFill>
          <a:blip r:embed="rId3" cstate="print"/>
          <a:stretch>
            <a:fillRect/>
          </a:stretch>
        </p:blipFill>
        <p:spPr>
          <a:xfrm>
            <a:off x="0" y="5778285"/>
            <a:ext cx="1081917" cy="1079715"/>
          </a:xfrm>
          <a:prstGeom prst="rect">
            <a:avLst/>
          </a:prstGeom>
        </p:spPr>
      </p:pic>
      <p:sp>
        <p:nvSpPr>
          <p:cNvPr id="6" name="5 Slayt Numarası Yer Tutucusu"/>
          <p:cNvSpPr>
            <a:spLocks noGrp="1"/>
          </p:cNvSpPr>
          <p:nvPr>
            <p:ph type="sldNum" sz="quarter" idx="12"/>
          </p:nvPr>
        </p:nvSpPr>
        <p:spPr/>
        <p:txBody>
          <a:bodyPr/>
          <a:lstStyle/>
          <a:p>
            <a:fld id="{2EF38CAD-E650-4F2D-8050-BCC4FAC56389}" type="slidenum">
              <a:rPr lang="tr-TR" smtClean="0"/>
              <a:pPr/>
              <a:t>8</a:t>
            </a:fld>
            <a:endParaRPr lang="tr-TR"/>
          </a:p>
        </p:txBody>
      </p:sp>
      <p:sp>
        <p:nvSpPr>
          <p:cNvPr id="9" name="8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400348419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38200" y="1286541"/>
            <a:ext cx="10515600" cy="3476846"/>
          </a:xfrm>
        </p:spPr>
        <p:txBody>
          <a:bodyPr>
            <a:normAutofit/>
          </a:bodyPr>
          <a:lstStyle/>
          <a:p>
            <a:endParaRPr lang="tr-TR" dirty="0" smtClean="0"/>
          </a:p>
          <a:p>
            <a:r>
              <a:rPr lang="tr-TR" dirty="0" smtClean="0"/>
              <a:t>Kitapçık türlerinin salon aday yoklama listesine yazılmaması durumunda ne gibi mağduriyetler oluşabilir?</a:t>
            </a:r>
            <a:endParaRPr lang="tr-TR" dirty="0"/>
          </a:p>
          <a:p>
            <a:r>
              <a:rPr lang="tr-TR" dirty="0" smtClean="0"/>
              <a:t>Yukarıda ki salon </a:t>
            </a:r>
            <a:r>
              <a:rPr lang="tr-TR" dirty="0"/>
              <a:t>a</a:t>
            </a:r>
            <a:r>
              <a:rPr lang="tr-TR" dirty="0" smtClean="0"/>
              <a:t>day yoklama listesinde </a:t>
            </a:r>
            <a:r>
              <a:rPr lang="tr-TR" sz="1800" dirty="0" smtClean="0"/>
              <a:t>(Ortak sınavlarda adı Sınıf Öğrenci Yoklama Listesi)</a:t>
            </a:r>
            <a:r>
              <a:rPr lang="tr-TR" dirty="0" smtClean="0"/>
              <a:t> ismi bulunan herhangi bir öğrenci cevap kağıdına kitapçık türünü hatalı kodlar veya kodlamayı unutursa komisyon tarafından yapılan işlem;</a:t>
            </a:r>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9</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75013932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3453</TotalTime>
  <Words>1733</Words>
  <Application>Microsoft Office PowerPoint</Application>
  <PresentationFormat>Özel</PresentationFormat>
  <Paragraphs>234</Paragraphs>
  <Slides>48</Slides>
  <Notes>0</Notes>
  <HiddenSlides>0</HiddenSlides>
  <MMClips>0</MMClips>
  <ScaleCrop>false</ScaleCrop>
  <HeadingPairs>
    <vt:vector size="4" baseType="variant">
      <vt:variant>
        <vt:lpstr>Tema</vt:lpstr>
      </vt:variant>
      <vt:variant>
        <vt:i4>1</vt:i4>
      </vt:variant>
      <vt:variant>
        <vt:lpstr>Slayt Başlıkları</vt:lpstr>
      </vt:variant>
      <vt:variant>
        <vt:i4>48</vt:i4>
      </vt:variant>
    </vt:vector>
  </HeadingPairs>
  <TitlesOfParts>
    <vt:vector size="49" baseType="lpstr">
      <vt:lpstr>Office Teması</vt:lpstr>
      <vt:lpstr>Cevap kağıdı üzerinde yapılan işaretlemeler örnek kodlamaya uygun olmadığından optik okuyucular tarafından okunmuyor veya eksik okunmaktadır.</vt:lpstr>
      <vt:lpstr>Aynı şekilde bu adayda birkaç seçeneği düzgün işaretlemişken diğerlerinde örnek kodlamaya uygun kodlama yapmamıştır. </vt:lpstr>
      <vt:lpstr>Aynı şekilde bu adayda örnek kodlamaya uygun kodlama yapmamıştır. </vt:lpstr>
      <vt:lpstr>Aynı şekilde bu adayda örnek kodlamaya uygun kodlama yapmamıştır. (Bu örnekleri çoğaltmak mümkündür.)</vt:lpstr>
      <vt:lpstr>Slayt 5</vt:lpstr>
      <vt:lpstr>Slayt 6</vt:lpstr>
      <vt:lpstr>Salon görevlileri sınav başlamadan önce adaylara dağıttıkları kitapçıklara ait kitapçık türlerini yoklama listesindeki bölüme yazmaları gerekmektedir.  </vt:lpstr>
      <vt:lpstr>Slayt 8</vt:lpstr>
      <vt:lpstr>Slayt 9</vt:lpstr>
      <vt:lpstr>Slayt 10</vt:lpstr>
      <vt:lpstr>Slayt 11</vt:lpstr>
      <vt:lpstr>Slayt 12</vt:lpstr>
      <vt:lpstr>Slayt 13</vt:lpstr>
      <vt:lpstr>Slayt 14</vt:lpstr>
      <vt:lpstr>Slayt 15</vt:lpstr>
      <vt:lpstr>Bu cevap kağıdı üzerinde adaya ait T.C. Kimlik numarasından bir rakamın hatalı kodlanması sebebiyle, optik okuyucu tarafından okunan kimlik numarası ile veri tabanımızda ki aday kimlik numarası bilgileri uyuşmamaktadır.</vt:lpstr>
      <vt:lpstr>Bu örnekte de adaya ait T.C. Kimlik numarası hatalı kodlanmış, elle açık olarak yazılması gereken kısımda da doğru kimlik numarası yazılmamıştır. Ancak ad ve soyad bilgisi le doğru adaya ulaşılmaya çalışılmaktadır.</vt:lpstr>
      <vt:lpstr>Bu örnekte de adaya ait T.C. Kimlik numarası kodlanmış, ancak ad soyad ve baba adı gibi elle açık olarak yazılması gereken bilgiler yazılmamıştır. Kodlanan kimlik numarası hatalı ise bu adayı bulmamız bir o kadar daha zorlaşmaktadır.</vt:lpstr>
      <vt:lpstr>SINAV EVRAKINA ZARAR VERME VE CEVAP KAĞIDI ÜZERİNDE GEREKSİZ KARALAMALAR YAPMA</vt:lpstr>
      <vt:lpstr>Slayt 20</vt:lpstr>
      <vt:lpstr>PE Kİ NE YAPILMALI? </vt:lpstr>
      <vt:lpstr>Slayt 22</vt:lpstr>
      <vt:lpstr>Slayt 23</vt:lpstr>
      <vt:lpstr>.</vt:lpstr>
      <vt:lpstr>.</vt:lpstr>
      <vt:lpstr>.</vt:lpstr>
      <vt:lpstr>.</vt:lpstr>
      <vt:lpstr>Slayt 28</vt:lpstr>
      <vt:lpstr>BU İŞLEMLERİN TAM VE EKSİKSİZ YAPILMASI HALİNDE…</vt:lpstr>
      <vt:lpstr>Slayt 30</vt:lpstr>
      <vt:lpstr>Slayt 31</vt:lpstr>
      <vt:lpstr>.</vt:lpstr>
      <vt:lpstr>.</vt:lpstr>
      <vt:lpstr>.</vt:lpstr>
      <vt:lpstr>Slayt 35</vt:lpstr>
      <vt:lpstr>.</vt:lpstr>
      <vt:lpstr>Slayt 37</vt:lpstr>
      <vt:lpstr>Slayt 38</vt:lpstr>
      <vt:lpstr>İDEALE YAKIN BİR TUTANAK ÖRNEĞİ (BİLGİLERİ TAM SADE VE ANLAŞILIR.)</vt:lpstr>
      <vt:lpstr>ANLAŞILIR ANCAK  BİLGİLERİ KISMEN EKSİK OLAN TUTANAK ÖRNEĞİ  (İl/İlçe, Okul adı, salon sıra numarası gibi.)</vt:lpstr>
      <vt:lpstr>ANLAŞILIR , ANCAK TUTANAK BİLGİLERİ ÇOK FAZLA EKSİK OLAN TUTANAK ÖRNEĞİ… (İl/İlçe, Okul adı, ders oturum adı, salon sıra numarası  aday kimlik numarası gibi.)</vt:lpstr>
      <vt:lpstr>ÖZÜRLÜ VEYA MUAF ADAYLAR</vt:lpstr>
      <vt:lpstr>Slayt 43</vt:lpstr>
      <vt:lpstr>Slayt 44</vt:lpstr>
      <vt:lpstr>Slayt 45</vt:lpstr>
      <vt:lpstr>Slayt 46</vt:lpstr>
      <vt:lpstr>Slayt 47</vt:lpstr>
      <vt:lpstr>Slayt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2014-2015 ÖĞRETİM YILI I. DÖNEM ORTAK SINAVLAR DEĞERLENDİRME SUNUSU</dc:title>
  <dc:creator>Admin</dc:creator>
  <cp:lastModifiedBy>Pc</cp:lastModifiedBy>
  <cp:revision>219</cp:revision>
  <dcterms:created xsi:type="dcterms:W3CDTF">2015-02-03T08:36:31Z</dcterms:created>
  <dcterms:modified xsi:type="dcterms:W3CDTF">2015-04-24T14:15:07Z</dcterms:modified>
</cp:coreProperties>
</file>