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0"/>
  </p:notesMasterIdLst>
  <p:sldIdLst>
    <p:sldId id="256" r:id="rId2"/>
    <p:sldId id="323" r:id="rId3"/>
    <p:sldId id="334" r:id="rId4"/>
    <p:sldId id="402" r:id="rId5"/>
    <p:sldId id="357" r:id="rId6"/>
    <p:sldId id="358" r:id="rId7"/>
    <p:sldId id="403" r:id="rId8"/>
    <p:sldId id="404" r:id="rId9"/>
    <p:sldId id="405" r:id="rId10"/>
    <p:sldId id="426" r:id="rId11"/>
    <p:sldId id="427" r:id="rId12"/>
    <p:sldId id="428" r:id="rId13"/>
    <p:sldId id="429" r:id="rId14"/>
    <p:sldId id="430" r:id="rId15"/>
    <p:sldId id="431" r:id="rId16"/>
    <p:sldId id="432" r:id="rId17"/>
    <p:sldId id="258" r:id="rId18"/>
    <p:sldId id="339" r:id="rId19"/>
    <p:sldId id="359" r:id="rId20"/>
    <p:sldId id="360" r:id="rId21"/>
    <p:sldId id="361" r:id="rId22"/>
    <p:sldId id="362" r:id="rId23"/>
    <p:sldId id="363" r:id="rId24"/>
    <p:sldId id="364" r:id="rId25"/>
    <p:sldId id="365" r:id="rId26"/>
    <p:sldId id="294" r:id="rId27"/>
    <p:sldId id="279" r:id="rId28"/>
    <p:sldId id="366" r:id="rId29"/>
    <p:sldId id="406" r:id="rId30"/>
    <p:sldId id="407" r:id="rId31"/>
    <p:sldId id="280" r:id="rId32"/>
    <p:sldId id="408" r:id="rId33"/>
    <p:sldId id="409" r:id="rId34"/>
    <p:sldId id="367" r:id="rId35"/>
    <p:sldId id="368" r:id="rId36"/>
    <p:sldId id="372" r:id="rId37"/>
    <p:sldId id="371" r:id="rId38"/>
    <p:sldId id="373" r:id="rId39"/>
    <p:sldId id="374" r:id="rId40"/>
    <p:sldId id="410" r:id="rId41"/>
    <p:sldId id="435" r:id="rId42"/>
    <p:sldId id="378" r:id="rId43"/>
    <p:sldId id="394" r:id="rId44"/>
    <p:sldId id="395" r:id="rId45"/>
    <p:sldId id="396" r:id="rId46"/>
    <p:sldId id="383" r:id="rId47"/>
    <p:sldId id="411" r:id="rId48"/>
    <p:sldId id="379"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84" y="-7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2F7B-68A3-4805-96FD-63E133B0A182}" type="datetimeFigureOut">
              <a:rPr lang="tr-TR" smtClean="0"/>
              <a:pPr/>
              <a:t>24.04.2015</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0F380-1667-4223-BFFE-43D752029DDB}" type="slidenum">
              <a:rPr lang="tr-TR" smtClean="0"/>
              <a:pPr/>
              <a:t>‹#›</a:t>
            </a:fld>
            <a:endParaRPr lang="tr-TR"/>
          </a:p>
        </p:txBody>
      </p:sp>
    </p:spTree>
    <p:extLst>
      <p:ext uri="{BB962C8B-B14F-4D97-AF65-F5344CB8AC3E}">
        <p14:creationId xmlns:p14="http://schemas.microsoft.com/office/powerpoint/2010/main" xmlns="" val="72510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E6297B5-D201-4A63-821C-E36A45DD6232}"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4317432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F35BFB-E748-4D78-BA86-39ADE67F2D6A}"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40677627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2A40C9-593A-4F43-B9C5-CC0496E37147}"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1376849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234F2B0-4327-4BDC-A592-F4D2A41C3B7E}"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5902783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A8B2B3-A1E8-48E2-9468-1AAEBB310AD8}" type="datetime1">
              <a:rPr lang="tr-TR" smtClean="0"/>
              <a:pPr/>
              <a:t>24.04.2015</a:t>
            </a:fld>
            <a:endParaRPr lang="tr-TR"/>
          </a:p>
        </p:txBody>
      </p:sp>
      <p:sp>
        <p:nvSpPr>
          <p:cNvPr id="5" name="Altbilgi Yer Tutucusu 4"/>
          <p:cNvSpPr>
            <a:spLocks noGrp="1"/>
          </p:cNvSpPr>
          <p:nvPr>
            <p:ph type="ftr" sz="quarter" idx="11"/>
          </p:nvPr>
        </p:nvSpPr>
        <p:spPr/>
        <p:txBody>
          <a:bodyPr/>
          <a:lstStyle/>
          <a:p>
            <a:r>
              <a:rPr lang="tr-TR" smtClean="0"/>
              <a:t>Ölçme, Değerlendirme ve Sınav Hizmetleri Genel Müdürlüğü</a:t>
            </a:r>
            <a:endParaRPr lang="tr-TR"/>
          </a:p>
        </p:txBody>
      </p:sp>
      <p:sp>
        <p:nvSpPr>
          <p:cNvPr id="6" name="Slayt Numarası Yer Tutucusu 5"/>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2150160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C9ED99E-7BD6-4163-918C-A5BCB0FAF825}"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602132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1F4E893-31AE-472A-B601-5473DD522FEE}" type="datetime1">
              <a:rPr lang="tr-TR" smtClean="0"/>
              <a:pPr/>
              <a:t>24.04.2015</a:t>
            </a:fld>
            <a:endParaRPr lang="tr-TR"/>
          </a:p>
        </p:txBody>
      </p:sp>
      <p:sp>
        <p:nvSpPr>
          <p:cNvPr id="8" name="Altbilgi Yer Tutucusu 7"/>
          <p:cNvSpPr>
            <a:spLocks noGrp="1"/>
          </p:cNvSpPr>
          <p:nvPr>
            <p:ph type="ftr" sz="quarter" idx="11"/>
          </p:nvPr>
        </p:nvSpPr>
        <p:spPr/>
        <p:txBody>
          <a:bodyPr/>
          <a:lstStyle/>
          <a:p>
            <a:r>
              <a:rPr lang="tr-TR" smtClean="0"/>
              <a:t>Ölçme, Değerlendirme ve Sınav Hizmetleri Genel Müdürlüğü</a:t>
            </a:r>
            <a:endParaRPr lang="tr-TR"/>
          </a:p>
        </p:txBody>
      </p:sp>
      <p:sp>
        <p:nvSpPr>
          <p:cNvPr id="9" name="Slayt Numarası Yer Tutucusu 8"/>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33681087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F4CC383-5D01-4A7E-9B48-A58A7A2121E0}" type="datetime1">
              <a:rPr lang="tr-TR" smtClean="0"/>
              <a:pPr/>
              <a:t>24.04.2015</a:t>
            </a:fld>
            <a:endParaRPr lang="tr-TR"/>
          </a:p>
        </p:txBody>
      </p:sp>
      <p:sp>
        <p:nvSpPr>
          <p:cNvPr id="4" name="Altbilgi Yer Tutucusu 3"/>
          <p:cNvSpPr>
            <a:spLocks noGrp="1"/>
          </p:cNvSpPr>
          <p:nvPr>
            <p:ph type="ftr" sz="quarter" idx="11"/>
          </p:nvPr>
        </p:nvSpPr>
        <p:spPr/>
        <p:txBody>
          <a:bodyPr/>
          <a:lstStyle/>
          <a:p>
            <a:r>
              <a:rPr lang="tr-TR" smtClean="0"/>
              <a:t>Ölçme, Değerlendirme ve Sınav Hizmetleri Genel Müdürlüğü</a:t>
            </a:r>
            <a:endParaRPr lang="tr-TR"/>
          </a:p>
        </p:txBody>
      </p:sp>
      <p:sp>
        <p:nvSpPr>
          <p:cNvPr id="5" name="Slayt Numarası Yer Tutucusu 4"/>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29463915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7440F3-87F3-49D5-81E0-363CF5D9F1AD}" type="datetime1">
              <a:rPr lang="tr-TR" smtClean="0"/>
              <a:pPr/>
              <a:t>24.04.2015</a:t>
            </a:fld>
            <a:endParaRPr lang="tr-TR"/>
          </a:p>
        </p:txBody>
      </p:sp>
      <p:sp>
        <p:nvSpPr>
          <p:cNvPr id="3" name="Altbilgi Yer Tutucusu 2"/>
          <p:cNvSpPr>
            <a:spLocks noGrp="1"/>
          </p:cNvSpPr>
          <p:nvPr>
            <p:ph type="ftr" sz="quarter" idx="11"/>
          </p:nvPr>
        </p:nvSpPr>
        <p:spPr/>
        <p:txBody>
          <a:bodyPr/>
          <a:lstStyle/>
          <a:p>
            <a:r>
              <a:rPr lang="tr-TR" smtClean="0"/>
              <a:t>Ölçme, Değerlendirme ve Sınav Hizmetleri Genel Müdürlüğü</a:t>
            </a:r>
            <a:endParaRPr lang="tr-TR"/>
          </a:p>
        </p:txBody>
      </p:sp>
      <p:sp>
        <p:nvSpPr>
          <p:cNvPr id="4" name="Slayt Numarası Yer Tutucusu 3"/>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5957906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1ACCAF0-866E-4716-AE8F-DB80B65EC2E5}"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8595082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469332B-27FA-4D63-B922-AC5A4689366E}" type="datetime1">
              <a:rPr lang="tr-TR" smtClean="0"/>
              <a:pPr/>
              <a:t>24.04.2015</a:t>
            </a:fld>
            <a:endParaRPr lang="tr-TR"/>
          </a:p>
        </p:txBody>
      </p:sp>
      <p:sp>
        <p:nvSpPr>
          <p:cNvPr id="6" name="Altbilgi Yer Tutucusu 5"/>
          <p:cNvSpPr>
            <a:spLocks noGrp="1"/>
          </p:cNvSpPr>
          <p:nvPr>
            <p:ph type="ftr" sz="quarter" idx="11"/>
          </p:nvPr>
        </p:nvSpPr>
        <p:spPr/>
        <p:txBody>
          <a:bodyPr/>
          <a:lstStyle/>
          <a:p>
            <a:r>
              <a:rPr lang="tr-TR" smtClean="0"/>
              <a:t>Ölçme, Değerlendirme ve Sınav Hizmetleri Genel Müdürlüğü</a:t>
            </a:r>
            <a:endParaRPr lang="tr-TR"/>
          </a:p>
        </p:txBody>
      </p:sp>
      <p:sp>
        <p:nvSpPr>
          <p:cNvPr id="7" name="Slayt Numarası Yer Tutucusu 6"/>
          <p:cNvSpPr>
            <a:spLocks noGrp="1"/>
          </p:cNvSpPr>
          <p:nvPr>
            <p:ph type="sldNum" sz="quarter" idx="12"/>
          </p:nvPr>
        </p:nvSpPr>
        <p:spPr/>
        <p:txBody>
          <a:body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15284577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42705-A0ED-4458-B249-A48603EF272D}" type="datetime1">
              <a:rPr lang="tr-TR" smtClean="0"/>
              <a:pPr/>
              <a:t>24.04.2015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Ölçme, Değerlendirme ve Sınav Hizmetleri Genel Müdürlüğü</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38CAD-E650-4F2D-8050-BCC4FAC56389}" type="slidenum">
              <a:rPr lang="tr-TR" smtClean="0"/>
              <a:pPr/>
              <a:t>‹#›</a:t>
            </a:fld>
            <a:endParaRPr lang="tr-TR"/>
          </a:p>
        </p:txBody>
      </p:sp>
    </p:spTree>
    <p:extLst>
      <p:ext uri="{BB962C8B-B14F-4D97-AF65-F5344CB8AC3E}">
        <p14:creationId xmlns:p14="http://schemas.microsoft.com/office/powerpoint/2010/main" xmlns="" val="87392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xmlns="" Requires="p14">
      <p:transition p14:dur="0"/>
    </mc:Choice>
    <mc:Fallback>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5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499287" y="1326292"/>
            <a:ext cx="9144000" cy="2092412"/>
          </a:xfrm>
        </p:spPr>
        <p:txBody>
          <a:bodyPr>
            <a:normAutofit/>
          </a:bodyPr>
          <a:lstStyle/>
          <a:p>
            <a:r>
              <a:rPr lang="tr-TR" b="1" dirty="0" smtClean="0"/>
              <a:t>SINAV UYGULAMA HATALARI</a:t>
            </a:r>
            <a:endParaRPr lang="tr-TR" b="1" dirty="0"/>
          </a:p>
        </p:txBody>
      </p:sp>
      <p:sp>
        <p:nvSpPr>
          <p:cNvPr id="3" name="Alt Başlık 2"/>
          <p:cNvSpPr>
            <a:spLocks noGrp="1"/>
          </p:cNvSpPr>
          <p:nvPr>
            <p:ph type="subTitle" idx="1"/>
          </p:nvPr>
        </p:nvSpPr>
        <p:spPr>
          <a:xfrm>
            <a:off x="5741772" y="3602038"/>
            <a:ext cx="963827" cy="203843"/>
          </a:xfrm>
        </p:spPr>
        <p:txBody>
          <a:bodyPr>
            <a:normAutofit/>
          </a:bodyPr>
          <a:lstStyle/>
          <a:p>
            <a:r>
              <a:rPr lang="tr-TR" sz="800" dirty="0" smtClean="0"/>
              <a:t>.</a:t>
            </a:r>
            <a:endParaRPr lang="tr-TR" sz="8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5665325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800520"/>
            <a:ext cx="10515600" cy="2239852"/>
          </a:xfrm>
        </p:spPr>
        <p:txBody>
          <a:bodyPr>
            <a:normAutofit/>
          </a:bodyPr>
          <a:lstStyle/>
          <a:p>
            <a:pPr algn="ctr"/>
            <a:r>
              <a:rPr lang="tr-TR" sz="3600" b="1" dirty="0" smtClean="0"/>
              <a:t>SINAV GERİ DÖNÜŞÜM KUTUSUNDAN SINAV EVRAKININ EKSİK ÇIKMASI</a:t>
            </a:r>
            <a:br>
              <a:rPr lang="tr-TR" sz="3600" b="1" dirty="0" smtClean="0"/>
            </a:br>
            <a:r>
              <a:rPr lang="tr-TR" sz="2000" b="1" dirty="0" smtClean="0"/>
              <a:t>(Öğrencileri</a:t>
            </a:r>
            <a:r>
              <a:rPr lang="tr-TR" sz="2000" b="1" dirty="0"/>
              <a:t>, velilerini ve de bizi en çok üzen </a:t>
            </a:r>
            <a:r>
              <a:rPr lang="tr-TR" sz="2000" b="1" dirty="0" smtClean="0"/>
              <a:t>durum)</a:t>
            </a:r>
            <a:r>
              <a:rPr lang="tr-TR" sz="2000" b="1" dirty="0"/>
              <a:t/>
            </a:r>
            <a:br>
              <a:rPr lang="tr-TR" sz="2000" b="1" dirty="0"/>
            </a:br>
            <a:endParaRPr lang="tr-TR" sz="2000" dirty="0"/>
          </a:p>
        </p:txBody>
      </p:sp>
      <p:pic>
        <p:nvPicPr>
          <p:cNvPr id="3"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4" name="3 Slayt Numarası Yer Tutucusu"/>
          <p:cNvSpPr>
            <a:spLocks noGrp="1"/>
          </p:cNvSpPr>
          <p:nvPr>
            <p:ph type="sldNum" sz="quarter" idx="12"/>
          </p:nvPr>
        </p:nvSpPr>
        <p:spPr/>
        <p:txBody>
          <a:bodyPr/>
          <a:lstStyle/>
          <a:p>
            <a:fld id="{2EF38CAD-E650-4F2D-8050-BCC4FAC56389}" type="slidenum">
              <a:rPr lang="tr-TR" smtClean="0"/>
              <a:pPr/>
              <a:t>10</a:t>
            </a:fld>
            <a:endParaRPr lang="tr-TR"/>
          </a:p>
        </p:txBody>
      </p:sp>
      <p:sp>
        <p:nvSpPr>
          <p:cNvPr id="7" name="6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5"/>
            <a:ext cx="10515600" cy="1559368"/>
          </a:xfrm>
        </p:spPr>
        <p:txBody>
          <a:bodyPr>
            <a:noAutofit/>
          </a:bodyPr>
          <a:lstStyle/>
          <a:p>
            <a:r>
              <a:rPr lang="tr-TR" sz="3600" dirty="0" smtClean="0"/>
              <a:t>MEB Merkezi Sistem Sınav Yönergesinin (Sınavın geçersiz sayılacağı durumlar) başlıklı 21. maddesinin;</a:t>
            </a:r>
            <a:endParaRPr lang="tr-TR" sz="3600" dirty="0"/>
          </a:p>
        </p:txBody>
      </p:sp>
      <p:sp>
        <p:nvSpPr>
          <p:cNvPr id="3" name="2 İçerik Yer Tutucusu"/>
          <p:cNvSpPr>
            <a:spLocks noGrp="1"/>
          </p:cNvSpPr>
          <p:nvPr>
            <p:ph idx="1"/>
          </p:nvPr>
        </p:nvSpPr>
        <p:spPr>
          <a:xfrm>
            <a:off x="838200" y="2200939"/>
            <a:ext cx="10515600" cy="3976023"/>
          </a:xfrm>
        </p:spPr>
        <p:txBody>
          <a:bodyPr/>
          <a:lstStyle/>
          <a:p>
            <a:r>
              <a:rPr lang="tr-TR" dirty="0" smtClean="0"/>
              <a:t> “c” bendi,</a:t>
            </a:r>
          </a:p>
          <a:p>
            <a:r>
              <a:rPr lang="tr-TR" sz="2000" dirty="0" smtClean="0"/>
              <a:t>“Cevap kâğıdının sınav güvenlik poşetinden çıkmaması”</a:t>
            </a:r>
          </a:p>
          <a:p>
            <a:r>
              <a:rPr lang="tr-TR" dirty="0" smtClean="0"/>
              <a:t>“I” bendi ise;</a:t>
            </a:r>
          </a:p>
          <a:p>
            <a:r>
              <a:rPr lang="tr-TR" sz="2000" dirty="0" smtClean="0"/>
              <a:t>“Cevap kâğıdının sınav güvenlik kutuları/çantaları dışında posta ya da farklı bir yolla gönderilmesi” </a:t>
            </a:r>
            <a:r>
              <a:rPr lang="tr-TR" dirty="0" smtClean="0"/>
              <a:t>şeklindedir.</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MEB Merkezi Sistem Sınav Yönergesinin (Görev ve Sorumluluklar) üst başlıklı, salon görevlilerin görev ve sorumluluklarının anlatıldığı 14. maddesinin;</a:t>
            </a:r>
            <a:endParaRPr lang="tr-TR" sz="2800" dirty="0"/>
          </a:p>
        </p:txBody>
      </p:sp>
      <p:sp>
        <p:nvSpPr>
          <p:cNvPr id="3" name="2 İçerik Yer Tutucusu"/>
          <p:cNvSpPr>
            <a:spLocks noGrp="1"/>
          </p:cNvSpPr>
          <p:nvPr>
            <p:ph idx="1"/>
          </p:nvPr>
        </p:nvSpPr>
        <p:spPr/>
        <p:txBody>
          <a:bodyPr/>
          <a:lstStyle/>
          <a:p>
            <a:endParaRPr lang="tr-TR" dirty="0" smtClean="0"/>
          </a:p>
          <a:p>
            <a:r>
              <a:rPr lang="tr-TR" dirty="0"/>
              <a:t>(</a:t>
            </a:r>
            <a:r>
              <a:rPr lang="tr-TR" dirty="0" smtClean="0"/>
              <a:t>T) bendi;</a:t>
            </a:r>
          </a:p>
          <a:p>
            <a:pPr>
              <a:buNone/>
            </a:pPr>
            <a:endParaRPr lang="tr-TR" dirty="0" smtClean="0"/>
          </a:p>
          <a:p>
            <a:r>
              <a:rPr lang="tr-TR" dirty="0" smtClean="0"/>
              <a:t>“Sınav salonunda unutulan, sınav evrak kutusuna konulmayan cevap kâğıtlarının Başkanlık tarafından işleme alınmayacağını ve yasal sorumluluğun kendilerine ait olacağını bilir.” şeklindedir.</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797441"/>
            <a:ext cx="10515600" cy="3242931"/>
          </a:xfrm>
        </p:spPr>
        <p:txBody>
          <a:bodyPr>
            <a:normAutofit/>
          </a:bodyPr>
          <a:lstStyle/>
          <a:p>
            <a:endParaRPr lang="tr-TR" dirty="0" smtClean="0"/>
          </a:p>
          <a:p>
            <a:pPr>
              <a:lnSpc>
                <a:spcPct val="100000"/>
              </a:lnSpc>
            </a:pPr>
            <a:endParaRPr lang="tr-TR" b="1" dirty="0" smtClean="0"/>
          </a:p>
          <a:p>
            <a:pPr>
              <a:lnSpc>
                <a:spcPct val="100000"/>
              </a:lnSpc>
            </a:pPr>
            <a:r>
              <a:rPr lang="tr-TR" dirty="0" smtClean="0"/>
              <a:t>Malesef bazı diğer sınavlarda olduğu gibi, 1. dönem ortak sınavlar sonrasında da bazı sınav merkezlerimizde adaylara ait cevap kağıdı asılları kurumumuza güvenlik poşeti dışında sınav evrakı geri dönüş kutusu içerisinde veya kutu dışında posta yolu ile ulaştırılmıştır.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a:solidFill>
            <a:schemeClr val="accent1">
              <a:lumMod val="20000"/>
              <a:lumOff val="80000"/>
            </a:schemeClr>
          </a:solidFill>
        </p:spPr>
      </p:pic>
      <p:sp>
        <p:nvSpPr>
          <p:cNvPr id="5" name="4 Slayt Numarası Yer Tutucusu"/>
          <p:cNvSpPr>
            <a:spLocks noGrp="1"/>
          </p:cNvSpPr>
          <p:nvPr>
            <p:ph type="sldNum" sz="quarter" idx="12"/>
          </p:nvPr>
        </p:nvSpPr>
        <p:spPr/>
        <p:txBody>
          <a:bodyPr/>
          <a:lstStyle/>
          <a:p>
            <a:fld id="{2EF38CAD-E650-4F2D-8050-BCC4FAC56389}" type="slidenum">
              <a:rPr lang="tr-TR" smtClean="0"/>
              <a:pPr/>
              <a:t>13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467833"/>
            <a:ext cx="10515600" cy="5709130"/>
          </a:xfrm>
        </p:spPr>
        <p:txBody>
          <a:bodyPr>
            <a:normAutofit/>
          </a:bodyPr>
          <a:lstStyle/>
          <a:p>
            <a:endParaRPr lang="tr-TR" dirty="0" smtClean="0"/>
          </a:p>
          <a:p>
            <a:endParaRPr lang="tr-TR" dirty="0" smtClean="0"/>
          </a:p>
          <a:p>
            <a:pPr>
              <a:lnSpc>
                <a:spcPct val="100000"/>
              </a:lnSpc>
            </a:pPr>
            <a:r>
              <a:rPr lang="tr-TR" sz="2400" dirty="0" smtClean="0"/>
              <a:t>Kurumumuza gelen sınav evrakı komisyon nezaretinde görevli personel tarafından açılırken güvenlik poşeti içerisinden çıkması gereken herhangi bir evrak çıkmaz ise durum tutanak altına alınarak kayda geçirilmektedir.</a:t>
            </a:r>
          </a:p>
          <a:p>
            <a:pPr>
              <a:lnSpc>
                <a:spcPct val="100000"/>
              </a:lnSpc>
            </a:pPr>
            <a:endParaRPr lang="tr-TR" sz="2400" dirty="0" smtClean="0"/>
          </a:p>
          <a:p>
            <a:pPr>
              <a:lnSpc>
                <a:spcPct val="100000"/>
              </a:lnSpc>
            </a:pPr>
            <a:r>
              <a:rPr lang="tr-TR" sz="2400" dirty="0" smtClean="0"/>
              <a:t>Ancak sınav evrakı kutu dışında gelen adayların sınavları değerlendirmeye alınmamış olup hukuki olarak 1. </a:t>
            </a:r>
            <a:r>
              <a:rPr lang="tr-TR" sz="2400" dirty="0"/>
              <a:t>derece konunun muhatabı salon görevlileri olmaktadır</a:t>
            </a:r>
            <a:r>
              <a:rPr lang="tr-TR" sz="2400" dirty="0" smtClean="0"/>
              <a:t>.</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386016" cy="4709383"/>
          </a:xfrm>
        </p:spPr>
        <p:txBody>
          <a:bodyPr>
            <a:normAutofit/>
          </a:bodyPr>
          <a:lstStyle/>
          <a:p>
            <a:r>
              <a:rPr lang="tr-TR" sz="2000" dirty="0" smtClean="0"/>
              <a:t>Sınav evrakının açımı esnasında karşılaşılan olağan dışı durumların tespitinin yapıldığı boş komisyon tutanak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333103" y="906162"/>
            <a:ext cx="4637901" cy="5765071"/>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15</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57126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365125"/>
            <a:ext cx="1773195" cy="4709383"/>
          </a:xfrm>
        </p:spPr>
        <p:txBody>
          <a:bodyPr>
            <a:normAutofit/>
          </a:bodyPr>
          <a:lstStyle/>
          <a:p>
            <a:r>
              <a:rPr lang="tr-TR" sz="2000" dirty="0" smtClean="0"/>
              <a:t>Sınav evrakının açımı esnasında aynı salonda iki adaya ait </a:t>
            </a:r>
            <a:r>
              <a:rPr lang="tr-TR" sz="2000" dirty="0" smtClean="0">
                <a:solidFill>
                  <a:srgbClr val="C00000"/>
                </a:solidFill>
              </a:rPr>
              <a:t>cevap kağıdı</a:t>
            </a:r>
            <a:r>
              <a:rPr lang="tr-TR" sz="2000" dirty="0" smtClean="0"/>
              <a:t> ve </a:t>
            </a:r>
            <a:r>
              <a:rPr lang="tr-TR" sz="2000" dirty="0" smtClean="0">
                <a:solidFill>
                  <a:srgbClr val="C00000"/>
                </a:solidFill>
              </a:rPr>
              <a:t>soru kitapçıklarının </a:t>
            </a:r>
            <a:r>
              <a:rPr lang="tr-TR" sz="2000" dirty="0" smtClean="0"/>
              <a:t>çıkmadığına dair tutulan komisyon tutanak örneği…</a:t>
            </a:r>
            <a:endParaRPr lang="tr-TR" sz="2000" dirty="0"/>
          </a:p>
        </p:txBody>
      </p:sp>
      <p:pic>
        <p:nvPicPr>
          <p:cNvPr id="5" name="İçerik Yer Tutucusu 3"/>
          <p:cNvPicPr>
            <a:picLocks noChangeAspect="1"/>
          </p:cNvPicPr>
          <p:nvPr/>
        </p:nvPicPr>
        <p:blipFill>
          <a:blip r:embed="rId2" cstate="print"/>
          <a:stretch>
            <a:fillRect/>
          </a:stretch>
        </p:blipFill>
        <p:spPr>
          <a:xfrm>
            <a:off x="0" y="5778285"/>
            <a:ext cx="1081917" cy="1079715"/>
          </a:xfrm>
          <a:prstGeom prst="rect">
            <a:avLst/>
          </a:prstGeom>
        </p:spPr>
      </p:pic>
      <p:pic>
        <p:nvPicPr>
          <p:cNvPr id="6" name="İçerik Yer Tutucusu 5"/>
          <p:cNvPicPr>
            <a:picLocks noGrp="1" noChangeAspect="1"/>
          </p:cNvPicPr>
          <p:nvPr>
            <p:ph idx="1"/>
          </p:nvPr>
        </p:nvPicPr>
        <p:blipFill>
          <a:blip r:embed="rId3" cstate="screen">
            <a:extLst>
              <a:ext uri="{28A0092B-C50C-407E-A947-70E740481C1C}">
                <a14:useLocalDpi xmlns:a14="http://schemas.microsoft.com/office/drawing/2010/main" xmlns=""/>
              </a:ext>
            </a:extLst>
          </a:blip>
          <a:stretch>
            <a:fillRect/>
          </a:stretch>
        </p:blipFill>
        <p:spPr>
          <a:xfrm>
            <a:off x="4514935" y="560172"/>
            <a:ext cx="4818535" cy="5865341"/>
          </a:xfrm>
        </p:spPr>
      </p:pic>
      <p:sp>
        <p:nvSpPr>
          <p:cNvPr id="7" name="6 Slayt Numarası Yer Tutucusu"/>
          <p:cNvSpPr>
            <a:spLocks noGrp="1"/>
          </p:cNvSpPr>
          <p:nvPr>
            <p:ph type="sldNum" sz="quarter" idx="12"/>
          </p:nvPr>
        </p:nvSpPr>
        <p:spPr/>
        <p:txBody>
          <a:bodyPr/>
          <a:lstStyle/>
          <a:p>
            <a:fld id="{2EF38CAD-E650-4F2D-8050-BCC4FAC56389}" type="slidenum">
              <a:rPr lang="tr-TR" smtClean="0"/>
              <a:pPr/>
              <a:t>16</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418829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2971199"/>
          </a:xfrm>
        </p:spPr>
        <p:txBody>
          <a:bodyPr>
            <a:noAutofit/>
          </a:bodyPr>
          <a:lstStyle/>
          <a:p>
            <a:pPr algn="ctr"/>
            <a:r>
              <a:rPr lang="tr-TR" dirty="0" smtClean="0"/>
              <a:t>ADAYIN SINAV CEVAP KAĞIDI ÜZERİNDE CEVAPLARI İŞARETLEMESİ GEREKEN KISMI BOŞ BIRAKMASI</a:t>
            </a:r>
            <a:r>
              <a:rPr lang="tr-TR" sz="3200" dirty="0" smtClean="0">
                <a:solidFill>
                  <a:srgbClr val="FF0000"/>
                </a:solidFill>
              </a:rPr>
              <a:t/>
            </a:r>
            <a:br>
              <a:rPr lang="tr-TR" sz="3200" dirty="0" smtClean="0">
                <a:solidFill>
                  <a:srgbClr val="FF0000"/>
                </a:solidFill>
              </a:rPr>
            </a:br>
            <a:endParaRPr lang="tr-TR" sz="3200" dirty="0">
              <a:solidFill>
                <a:srgbClr val="FF0000"/>
              </a:solidFill>
            </a:endParaRPr>
          </a:p>
        </p:txBody>
      </p:sp>
      <p:sp>
        <p:nvSpPr>
          <p:cNvPr id="3" name="İçerik Yer Tutucusu 2"/>
          <p:cNvSpPr>
            <a:spLocks noGrp="1"/>
          </p:cNvSpPr>
          <p:nvPr>
            <p:ph idx="1"/>
          </p:nvPr>
        </p:nvSpPr>
        <p:spPr>
          <a:xfrm>
            <a:off x="838200" y="3954162"/>
            <a:ext cx="10515600" cy="2222800"/>
          </a:xfrm>
        </p:spPr>
        <p:txBody>
          <a:bodyPr>
            <a:normAutofit/>
          </a:bodyPr>
          <a:lstStyle/>
          <a:p>
            <a:endParaRPr lang="tr-TR" sz="3200" b="1" dirty="0" smtClean="0"/>
          </a:p>
          <a:p>
            <a:pPr>
              <a:lnSpc>
                <a:spcPct val="120000"/>
              </a:lnSpc>
            </a:pPr>
            <a:r>
              <a:rPr lang="tr-TR" sz="1800" dirty="0" smtClean="0"/>
              <a:t>Şimdi göreceğimiz, sınava giren  öğrencinin ve salon görevlilerinin de imzasının bulunduğu aynı adayın 5 ayrı dersine ait cevap kağıdı örneği…</a:t>
            </a:r>
            <a:endParaRPr lang="tr-TR" sz="18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17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447963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2341605" cy="1990897"/>
          </a:xfrm>
        </p:spPr>
        <p:txBody>
          <a:bodyPr>
            <a:normAutofit fontScale="90000"/>
          </a:bodyPr>
          <a:lstStyle/>
          <a:p>
            <a:r>
              <a:rPr lang="tr-TR" sz="2800" b="1" dirty="0">
                <a:solidFill>
                  <a:srgbClr val="FF0000"/>
                </a:solidFill>
              </a:rPr>
              <a:t>ADAYIN TÜRKÇE DERSİNE AİT CEVAP KAĞIDI ÖRNEĞİ</a:t>
            </a:r>
            <a:endParaRPr lang="tr-TR" sz="28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077730" y="148281"/>
            <a:ext cx="6010137" cy="6631460"/>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18</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384118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88773" y="1024152"/>
            <a:ext cx="1320114" cy="1325563"/>
          </a:xfrm>
        </p:spPr>
        <p:txBody>
          <a:bodyPr>
            <a:normAutofit fontScale="90000"/>
          </a:bodyPr>
          <a:lstStyle/>
          <a:p>
            <a:r>
              <a:rPr lang="tr-TR" sz="2000" b="1" dirty="0">
                <a:solidFill>
                  <a:srgbClr val="FF0000"/>
                </a:solidFill>
              </a:rPr>
              <a:t>MATEMATİKDERSİNE AİT CEVAP KAĞIDI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550508" y="329513"/>
            <a:ext cx="5741773" cy="6343135"/>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19</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53591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6438" y="1458099"/>
            <a:ext cx="10515600" cy="2636108"/>
          </a:xfrm>
        </p:spPr>
        <p:txBody>
          <a:bodyPr>
            <a:normAutofit/>
          </a:bodyPr>
          <a:lstStyle/>
          <a:p>
            <a:r>
              <a:rPr lang="tr-TR" sz="3600" b="1" dirty="0" smtClean="0"/>
              <a:t>ÖNCELİKLE BU SUNUYU İZLERKEN;</a:t>
            </a:r>
          </a:p>
          <a:p>
            <a:r>
              <a:rPr lang="tr-TR" sz="3600" b="1" dirty="0" smtClean="0"/>
              <a:t>Kendinizi, sınavlardan sorumlu bir görevli olmanın yanında, çocuğu veya bir yakını sınava giren bir birey olarak da koymanızı istiyorum.</a:t>
            </a:r>
          </a:p>
          <a:p>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6829500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394" y="809969"/>
            <a:ext cx="1657865" cy="1875567"/>
          </a:xfrm>
        </p:spPr>
        <p:txBody>
          <a:bodyPr>
            <a:normAutofit/>
          </a:bodyPr>
          <a:lstStyle/>
          <a:p>
            <a:r>
              <a:rPr lang="tr-TR" sz="2000" b="1" dirty="0">
                <a:solidFill>
                  <a:srgbClr val="FF0000"/>
                </a:solidFill>
              </a:rPr>
              <a:t>DİN KÜLTÜRÜ VE AHLAK BİLGİSİ DERSİNE AİT CEVAP KAĞIDI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110681" y="329514"/>
            <a:ext cx="5387546" cy="6334897"/>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20</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7358096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7541" y="1114769"/>
            <a:ext cx="1509584" cy="1743761"/>
          </a:xfrm>
        </p:spPr>
        <p:txBody>
          <a:bodyPr>
            <a:normAutofit/>
          </a:bodyPr>
          <a:lstStyle/>
          <a:p>
            <a:r>
              <a:rPr lang="tr-TR" sz="2000" b="1" dirty="0">
                <a:solidFill>
                  <a:srgbClr val="FF0000"/>
                </a:solidFill>
              </a:rPr>
              <a:t>FEN VE TEKNOLOJİ DERSİNE AİT CEVAP KAĞIDI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085968" y="214184"/>
            <a:ext cx="5173362" cy="6409038"/>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21</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4721581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6924" y="1164195"/>
            <a:ext cx="1789670" cy="2056799"/>
          </a:xfrm>
        </p:spPr>
        <p:txBody>
          <a:bodyPr>
            <a:normAutofit/>
          </a:bodyPr>
          <a:lstStyle/>
          <a:p>
            <a:r>
              <a:rPr lang="tr-TR" sz="2000" b="1" dirty="0">
                <a:solidFill>
                  <a:srgbClr val="FF0000"/>
                </a:solidFill>
              </a:rPr>
              <a:t>T.C. İNKILAP TARİHİ VE </a:t>
            </a:r>
            <a:r>
              <a:rPr lang="tr-TR" sz="2000" b="1" dirty="0" smtClean="0">
                <a:solidFill>
                  <a:srgbClr val="FF0000"/>
                </a:solidFill>
              </a:rPr>
              <a:t>ATATÜRKÇÜLÜK DERSİNE </a:t>
            </a:r>
            <a:r>
              <a:rPr lang="tr-TR" sz="2000" b="1" dirty="0">
                <a:solidFill>
                  <a:srgbClr val="FF0000"/>
                </a:solidFill>
              </a:rPr>
              <a:t>AİT CEVAP KAĞIDI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70638" y="288324"/>
            <a:ext cx="5130580" cy="6236044"/>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22</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49711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2341" y="1108933"/>
            <a:ext cx="10515600" cy="4351338"/>
          </a:xfrm>
        </p:spPr>
        <p:txBody>
          <a:bodyPr>
            <a:normAutofit/>
          </a:bodyPr>
          <a:lstStyle/>
          <a:p>
            <a:r>
              <a:rPr lang="tr-TR" sz="4000" dirty="0" smtClean="0"/>
              <a:t>Ve adayın üzerine işaretleme yapmayı unutmadığı yabancı dil dersine ait cevap kağıdı örneği…</a:t>
            </a:r>
            <a:endParaRPr lang="tr-TR" sz="40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5981008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497" y="1427806"/>
            <a:ext cx="1773195" cy="1916756"/>
          </a:xfrm>
        </p:spPr>
        <p:txBody>
          <a:bodyPr>
            <a:normAutofit/>
          </a:bodyPr>
          <a:lstStyle/>
          <a:p>
            <a:r>
              <a:rPr lang="tr-TR" sz="2000" b="1" dirty="0">
                <a:solidFill>
                  <a:srgbClr val="FF0000"/>
                </a:solidFill>
              </a:rPr>
              <a:t>YABANCI DİL DERSİNE AİT CEVAP KAĞIDI ÖRNEĞİ</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715265" y="205946"/>
            <a:ext cx="5423259" cy="6524368"/>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24</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1603662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2250989" cy="1325563"/>
          </a:xfrm>
        </p:spPr>
        <p:txBody>
          <a:bodyPr>
            <a:normAutofit/>
          </a:bodyPr>
          <a:lstStyle/>
          <a:p>
            <a:r>
              <a:rPr lang="tr-TR" sz="2000" b="1" dirty="0" smtClean="0">
                <a:solidFill>
                  <a:srgbClr val="FF0000"/>
                </a:solidFill>
              </a:rPr>
              <a:t>VE ÖĞRENCİNİN BABASININ BİZDEN TALEBİ</a:t>
            </a:r>
            <a:r>
              <a:rPr lang="tr-TR" sz="2000" b="1" dirty="0">
                <a:solidFill>
                  <a:srgbClr val="FF0000"/>
                </a:solidFill>
              </a:rPr>
              <a:t>…</a:t>
            </a:r>
            <a:endParaRPr lang="tr-TR" sz="20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921210" y="502508"/>
            <a:ext cx="5214551" cy="6005384"/>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25</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2419621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801426"/>
          </a:xfrm>
        </p:spPr>
        <p:txBody>
          <a:bodyPr>
            <a:normAutofit/>
          </a:bodyPr>
          <a:lstStyle/>
          <a:p>
            <a:r>
              <a:rPr lang="tr-TR" sz="3600" dirty="0" smtClean="0"/>
              <a:t>MEB </a:t>
            </a:r>
            <a:r>
              <a:rPr lang="tr-TR" sz="3600" dirty="0"/>
              <a:t>Merkezi Sistem Sınav Yönergesinin </a:t>
            </a:r>
            <a:r>
              <a:rPr lang="tr-TR" sz="3600" dirty="0" smtClean="0"/>
              <a:t>Sınavın Geçersiz Sayıldığı üst </a:t>
            </a:r>
            <a:r>
              <a:rPr lang="tr-TR" sz="3600" dirty="0"/>
              <a:t>başlıklı, </a:t>
            </a:r>
            <a:r>
              <a:rPr lang="tr-TR" sz="3600" dirty="0" smtClean="0"/>
              <a:t>21. </a:t>
            </a:r>
            <a:r>
              <a:rPr lang="tr-TR" sz="3600" dirty="0"/>
              <a:t>maddesinin;</a:t>
            </a:r>
            <a:endParaRPr lang="tr-TR" sz="3600" dirty="0">
              <a:solidFill>
                <a:srgbClr val="FF0000"/>
              </a:solidFill>
            </a:endParaRPr>
          </a:p>
        </p:txBody>
      </p:sp>
      <p:sp>
        <p:nvSpPr>
          <p:cNvPr id="3" name="İçerik Yer Tutucusu 2"/>
          <p:cNvSpPr>
            <a:spLocks noGrp="1"/>
          </p:cNvSpPr>
          <p:nvPr>
            <p:ph idx="1"/>
          </p:nvPr>
        </p:nvSpPr>
        <p:spPr>
          <a:xfrm>
            <a:off x="838200" y="2669059"/>
            <a:ext cx="10515600" cy="3507904"/>
          </a:xfrm>
        </p:spPr>
        <p:txBody>
          <a:bodyPr/>
          <a:lstStyle/>
          <a:p>
            <a:endParaRPr lang="tr-TR" dirty="0" smtClean="0"/>
          </a:p>
          <a:p>
            <a:r>
              <a:rPr lang="tr-TR" dirty="0" smtClean="0"/>
              <a:t>i bendi;</a:t>
            </a:r>
          </a:p>
          <a:p>
            <a:r>
              <a:rPr lang="tr-TR" dirty="0" smtClean="0"/>
              <a:t>“Cevapların </a:t>
            </a:r>
            <a:r>
              <a:rPr lang="tr-TR" dirty="0"/>
              <a:t>soru kitapçığına işaretlenip, cevap kâğıdının boş </a:t>
            </a:r>
            <a:r>
              <a:rPr lang="tr-TR" dirty="0" smtClean="0"/>
              <a:t>bırakılması” şeklindedir.</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7976882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42103" cy="1325563"/>
          </a:xfrm>
        </p:spPr>
        <p:txBody>
          <a:bodyPr>
            <a:normAutofit/>
          </a:bodyPr>
          <a:lstStyle/>
          <a:p>
            <a:r>
              <a:rPr lang="tr-TR" sz="800" dirty="0" smtClean="0"/>
              <a:t>.</a:t>
            </a:r>
            <a:endParaRPr lang="tr-TR" sz="800" dirty="0"/>
          </a:p>
        </p:txBody>
      </p:sp>
      <p:sp>
        <p:nvSpPr>
          <p:cNvPr id="3" name="İçerik Yer Tutucusu 2"/>
          <p:cNvSpPr>
            <a:spLocks noGrp="1"/>
          </p:cNvSpPr>
          <p:nvPr>
            <p:ph idx="1"/>
          </p:nvPr>
        </p:nvSpPr>
        <p:spPr>
          <a:xfrm>
            <a:off x="838200" y="510364"/>
            <a:ext cx="10515600" cy="5666600"/>
          </a:xfrm>
        </p:spPr>
        <p:txBody>
          <a:bodyPr>
            <a:normAutofit/>
          </a:bodyPr>
          <a:lstStyle/>
          <a:p>
            <a:endParaRPr lang="tr-TR" i="1" u="sng" dirty="0" smtClean="0"/>
          </a:p>
          <a:p>
            <a:endParaRPr lang="tr-TR" i="1" u="sng" dirty="0"/>
          </a:p>
          <a:p>
            <a:r>
              <a:rPr lang="tr-TR" i="1" u="sng" dirty="0" smtClean="0"/>
              <a:t>Öğrencinin cevapları cevap kağıdına kodlamayı unutmasının merkezi sistem sınav yönergesi ile sınav kılavuzu hükümlerine istinaden telafisi yok…</a:t>
            </a:r>
          </a:p>
          <a:p>
            <a:r>
              <a:rPr lang="tr-TR" sz="1300" dirty="0" smtClean="0"/>
              <a:t>(Şayet bu durumda olan adaylara ek sınav hakkı verilirse, bir sonraki sınav veya sınavlarda adaylar kendisine zor gelen bir sınavda cevap kağıdını bilerek boş bırakarak ek sınav hakkı talep edebilir.)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5617638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5669" y="1460300"/>
            <a:ext cx="10515600" cy="3356249"/>
          </a:xfrm>
        </p:spPr>
        <p:txBody>
          <a:bodyPr>
            <a:normAutofit/>
          </a:bodyPr>
          <a:lstStyle/>
          <a:p>
            <a:endParaRPr lang="tr-TR" dirty="0" smtClean="0"/>
          </a:p>
          <a:p>
            <a:r>
              <a:rPr lang="tr-TR" dirty="0" smtClean="0"/>
              <a:t>Bahsi geçen öğrencinin 6 dersinden 5 dersine ait ortak sınav sonucu </a:t>
            </a:r>
            <a:r>
              <a:rPr lang="tr-TR" b="1" dirty="0" smtClean="0">
                <a:solidFill>
                  <a:srgbClr val="FF0000"/>
                </a:solidFill>
              </a:rPr>
              <a:t>sıfır</a:t>
            </a:r>
            <a:r>
              <a:rPr lang="tr-TR" dirty="0" smtClean="0">
                <a:solidFill>
                  <a:srgbClr val="FF0000"/>
                </a:solidFill>
              </a:rPr>
              <a:t> </a:t>
            </a:r>
            <a:r>
              <a:rPr lang="tr-TR" dirty="0" smtClean="0"/>
              <a:t>puan olarak e-okula yansımıştır.</a:t>
            </a:r>
          </a:p>
          <a:p>
            <a:endParaRPr lang="tr-TR" dirty="0" smtClean="0"/>
          </a:p>
          <a:p>
            <a:r>
              <a:rPr lang="tr-TR" dirty="0" smtClean="0"/>
              <a:t>Peki öğrenci velisinin dilekçesine istinaden çocuğunu mazeret sınavına alamaz mıydık?</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450304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6935" y="928672"/>
            <a:ext cx="10515600" cy="4079263"/>
          </a:xfrm>
        </p:spPr>
        <p:txBody>
          <a:bodyPr>
            <a:normAutofit/>
          </a:bodyPr>
          <a:lstStyle/>
          <a:p>
            <a:endParaRPr lang="tr-TR" dirty="0" smtClean="0"/>
          </a:p>
          <a:p>
            <a:r>
              <a:rPr lang="tr-TR" dirty="0" smtClean="0"/>
              <a:t>Maalesef alamadık;</a:t>
            </a:r>
          </a:p>
          <a:p>
            <a:r>
              <a:rPr lang="tr-TR" dirty="0" smtClean="0"/>
              <a:t>1- Çünkü merkezi sistem sınav yönergesine göre öğrenci işaretlemeleri cevap kağıdına yapmak zorunda,</a:t>
            </a:r>
          </a:p>
          <a:p>
            <a:endParaRPr lang="tr-TR" dirty="0" smtClean="0"/>
          </a:p>
          <a:p>
            <a:r>
              <a:rPr lang="tr-TR" dirty="0" smtClean="0"/>
              <a:t>2- Bu tür durumlarda iyi niyet kullanarak mazeret sınavına aldığınızda bu uygulama bundan sonrakiler içinde örnek teşkil edecektir.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29</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450304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140" y="949459"/>
            <a:ext cx="10515600" cy="4196699"/>
          </a:xfrm>
        </p:spPr>
        <p:txBody>
          <a:bodyPr/>
          <a:lstStyle/>
          <a:p>
            <a:r>
              <a:rPr lang="tr-TR" dirty="0" smtClean="0"/>
              <a:t>Merkezi Sistem Sınav Yönergesinde veya sınav kılavuzlarında sınavda görev alan tüm personelin görev ve sorumlulukları gayet güzel ve yeterli bir düzeyde tanımlanmıştır.</a:t>
            </a:r>
          </a:p>
          <a:p>
            <a:endParaRPr lang="tr-TR" dirty="0" smtClean="0"/>
          </a:p>
          <a:p>
            <a:r>
              <a:rPr lang="tr-TR" dirty="0" smtClean="0"/>
              <a:t>Ancak kurallar ne kadar güzel hazırlanırsa hazırlansın uygulayıcıların yaptıkları işin bilincinde ve ciddiyetinde olmamaları durumunda tüm birimlerce verilen birçok emek heba olabiliyor.</a:t>
            </a:r>
          </a:p>
          <a:p>
            <a:r>
              <a:rPr lang="tr-TR" sz="2400" b="1" dirty="0" smtClean="0">
                <a:solidFill>
                  <a:srgbClr val="C00000"/>
                </a:solidFill>
              </a:rPr>
              <a:t>(En önemlisi de öğrencilerimizin emeğinin boşa gitmesi)</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710885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6935" y="864878"/>
            <a:ext cx="10515600" cy="4174956"/>
          </a:xfrm>
        </p:spPr>
        <p:txBody>
          <a:bodyPr>
            <a:normAutofit/>
          </a:bodyPr>
          <a:lstStyle/>
          <a:p>
            <a:endParaRPr lang="tr-TR" dirty="0" smtClean="0"/>
          </a:p>
          <a:p>
            <a:r>
              <a:rPr lang="tr-TR" dirty="0" smtClean="0"/>
              <a:t>3- Örneğin herhangi bir dersten sınav soruları istediği gibi çıkmayan bir öğrenci nasıl olsa mazeret sınavına alınacağım diyerek cevap kağıdını bilerek boş bırakabilir ve velisi dilekçe ile bizden sınav hakkı talep edebilir.</a:t>
            </a:r>
          </a:p>
          <a:p>
            <a:endParaRPr lang="tr-TR" dirty="0" smtClean="0"/>
          </a:p>
          <a:p>
            <a:r>
              <a:rPr lang="tr-TR" dirty="0" smtClean="0"/>
              <a:t>4- Bu durumda öğrenciler arasında adaletsizliğe sebep olmaya ve suistimal edilmeye açık bir durumdur.</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30</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4503047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9976" y="2481004"/>
            <a:ext cx="10515600" cy="1325563"/>
          </a:xfrm>
        </p:spPr>
        <p:txBody>
          <a:bodyPr>
            <a:normAutofit/>
          </a:bodyPr>
          <a:lstStyle/>
          <a:p>
            <a:r>
              <a:rPr lang="tr-TR" dirty="0" smtClean="0"/>
              <a:t>Aynı salonda iki öğretmene maksimum 20 öğrenci düşmektedir…</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13484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1980831"/>
          </a:xfrm>
        </p:spPr>
        <p:txBody>
          <a:bodyPr/>
          <a:lstStyle/>
          <a:p>
            <a:r>
              <a:rPr lang="tr-TR" dirty="0" smtClean="0"/>
              <a:t>Görevli başına 10 öğrenci düşer ki; salon görevlileri sınav öncesi, sınav esnasında ve sınav sonrasında öğrencilerle ilgili yapmaları gereken iş ve işlemleri dikkatlice yapsalar bu ve bunun gibi mağduriyetler yaşanmayacaktır.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13484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1693752"/>
          </a:xfrm>
        </p:spPr>
        <p:txBody>
          <a:bodyPr/>
          <a:lstStyle/>
          <a:p>
            <a:pPr marL="0" indent="0">
              <a:buNone/>
            </a:pPr>
            <a:r>
              <a:rPr lang="tr-TR" dirty="0" smtClean="0"/>
              <a:t>Salonda salon görevlilerinin kusurlarından dolayı mağdur olan herhangi bir öğrenci velisinin hukuki olarak hak arayışına girdiklerinde ilk muhatapları </a:t>
            </a:r>
            <a:r>
              <a:rPr lang="tr-TR" b="1" u="sng" dirty="0" smtClean="0">
                <a:solidFill>
                  <a:srgbClr val="C00000"/>
                </a:solidFill>
              </a:rPr>
              <a:t>salon görevlileridir</a:t>
            </a:r>
            <a:r>
              <a:rPr lang="tr-TR" b="1" u="sng" dirty="0" smtClean="0"/>
              <a:t>.</a:t>
            </a:r>
            <a:endParaRPr lang="tr-TR" u="sng"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33</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134849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Yine benzer başka bir örnek; özel okulda okuyan başarılı bir öğrenci;</a:t>
            </a:r>
            <a:endParaRPr lang="tr-TR" sz="2800" b="1" u="sng" dirty="0"/>
          </a:p>
        </p:txBody>
      </p:sp>
      <p:sp>
        <p:nvSpPr>
          <p:cNvPr id="3" name="İçerik Yer Tutucusu 2"/>
          <p:cNvSpPr>
            <a:spLocks noGrp="1"/>
          </p:cNvSpPr>
          <p:nvPr>
            <p:ph idx="1"/>
          </p:nvPr>
        </p:nvSpPr>
        <p:spPr/>
        <p:txBody>
          <a:bodyPr/>
          <a:lstStyle/>
          <a:p>
            <a:r>
              <a:rPr lang="tr-TR" dirty="0" smtClean="0"/>
              <a:t>ORTAK SINAV SONUÇLARI;</a:t>
            </a:r>
          </a:p>
          <a:p>
            <a:r>
              <a:rPr lang="tr-TR" dirty="0" smtClean="0"/>
              <a:t>Türkçe=90</a:t>
            </a:r>
          </a:p>
          <a:p>
            <a:r>
              <a:rPr lang="tr-TR" dirty="0" smtClean="0">
                <a:solidFill>
                  <a:srgbClr val="FF0000"/>
                </a:solidFill>
              </a:rPr>
              <a:t>Matematik=0</a:t>
            </a:r>
          </a:p>
          <a:p>
            <a:r>
              <a:rPr lang="tr-TR" dirty="0" smtClean="0"/>
              <a:t>Din Kültürü ve Ahlak Bilgisi=100</a:t>
            </a:r>
          </a:p>
          <a:p>
            <a:r>
              <a:rPr lang="tr-TR" dirty="0" smtClean="0"/>
              <a:t>Fen ve Teknoloji=90</a:t>
            </a:r>
          </a:p>
          <a:p>
            <a:r>
              <a:rPr lang="tr-TR" dirty="0" smtClean="0"/>
              <a:t>T.C. İnkılap Tarihi Ve Atatürkçülük=90</a:t>
            </a:r>
          </a:p>
          <a:p>
            <a:r>
              <a:rPr lang="tr-TR" dirty="0" smtClean="0"/>
              <a:t>Yabancı Dil=95</a:t>
            </a:r>
          </a:p>
          <a:p>
            <a:r>
              <a:rPr lang="tr-TR" b="1" dirty="0" smtClean="0">
                <a:solidFill>
                  <a:srgbClr val="FF0000"/>
                </a:solidFill>
              </a:rPr>
              <a:t>FARK ETTİĞİMİZ ÜZERE MATEMATİK DERSİ CEVAP KAĞIDI…</a:t>
            </a:r>
            <a:endParaRPr lang="tr-TR" b="1" dirty="0">
              <a:solidFill>
                <a:srgbClr val="FF0000"/>
              </a:solidFill>
            </a:endParaRP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2424869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3237470" y="164756"/>
            <a:ext cx="5379308" cy="6450227"/>
          </a:xfrm>
        </p:spPr>
      </p:pic>
      <p:pic>
        <p:nvPicPr>
          <p:cNvPr id="3"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41268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1963958"/>
            <a:ext cx="10515600" cy="1940777"/>
          </a:xfrm>
        </p:spPr>
        <p:txBody>
          <a:bodyPr>
            <a:normAutofit/>
          </a:bodyPr>
          <a:lstStyle/>
          <a:p>
            <a:endParaRPr lang="tr-TR" dirty="0" smtClean="0"/>
          </a:p>
          <a:p>
            <a:pPr marL="0" indent="0" algn="ctr">
              <a:buNone/>
            </a:pPr>
            <a:r>
              <a:rPr lang="tr-TR" dirty="0" smtClean="0"/>
              <a:t>SINAV CEVAP KAĞIDINA KİTAPÇIK TÜRÜNÜN KODLANMAMASI VEYA HATALI KODLANMASI</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510893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1021" y="884108"/>
            <a:ext cx="2053281" cy="2468691"/>
          </a:xfrm>
        </p:spPr>
        <p:txBody>
          <a:bodyPr>
            <a:normAutofit/>
          </a:bodyPr>
          <a:lstStyle/>
          <a:p>
            <a:r>
              <a:rPr lang="tr-TR" sz="2200" b="1" dirty="0"/>
              <a:t>KİTAPÇIK TÜRÜNÜ HATALI KODLAYAN </a:t>
            </a:r>
            <a:r>
              <a:rPr lang="tr-TR" sz="2200" b="1" dirty="0" smtClean="0"/>
              <a:t>BİR ÖĞRENCİ </a:t>
            </a:r>
            <a:r>
              <a:rPr lang="tr-TR" sz="6000" b="1" dirty="0"/>
              <a:t/>
            </a:r>
            <a:br>
              <a:rPr lang="tr-TR" sz="6000" b="1" dirty="0"/>
            </a:br>
            <a:r>
              <a:rPr lang="tr-TR" sz="1600" b="1" dirty="0">
                <a:solidFill>
                  <a:srgbClr val="FF0000"/>
                </a:solidFill>
              </a:rPr>
              <a:t>(SALON YOKLAMA LİSTESİNE DOĞRU YAZILMASININ </a:t>
            </a:r>
            <a:r>
              <a:rPr lang="tr-TR" sz="1600" b="1" dirty="0" smtClean="0">
                <a:solidFill>
                  <a:srgbClr val="FF0000"/>
                </a:solidFill>
              </a:rPr>
              <a:t>ÖNEMİ BU ÖRNEKTE NET OLARAK GÖZÜKÜYOR)</a:t>
            </a:r>
            <a:endParaRPr lang="tr-TR" sz="1600"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374292" y="790832"/>
            <a:ext cx="4654378" cy="5725298"/>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37</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8009382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2077995" cy="5811838"/>
          </a:xfrm>
        </p:spPr>
        <p:txBody>
          <a:bodyPr>
            <a:normAutofit/>
          </a:bodyPr>
          <a:lstStyle/>
          <a:p>
            <a:r>
              <a:rPr lang="tr-TR" sz="1800" b="1" dirty="0" smtClean="0"/>
              <a:t>Adaya ait Cevap kağıdında kitapçık türü «</a:t>
            </a:r>
            <a:r>
              <a:rPr lang="tr-TR" sz="1800" b="1" dirty="0" smtClean="0">
                <a:solidFill>
                  <a:srgbClr val="FF0000"/>
                </a:solidFill>
              </a:rPr>
              <a:t>B</a:t>
            </a:r>
            <a:r>
              <a:rPr lang="tr-TR" sz="1800" b="1" dirty="0" smtClean="0"/>
              <a:t>» olarak işaretli olmasına rağmen yan tarafta görülen sınıf yoklama listesinde ise salon görevlilerince «</a:t>
            </a:r>
            <a:r>
              <a:rPr lang="tr-TR" sz="1800" b="1" dirty="0" smtClean="0">
                <a:solidFill>
                  <a:srgbClr val="FF0000"/>
                </a:solidFill>
              </a:rPr>
              <a:t>A</a:t>
            </a:r>
            <a:r>
              <a:rPr lang="tr-TR" sz="1800" b="1" dirty="0" smtClean="0"/>
              <a:t>» kitapçığı kullandığı belirtilmiş. Velisinin itirazı üzerine «A» kitapçık türüne göre yapılan yeniden değerlendirmede adayın sınav sonucu </a:t>
            </a:r>
            <a:r>
              <a:rPr lang="tr-TR" sz="1800" b="1" dirty="0" smtClean="0">
                <a:solidFill>
                  <a:srgbClr val="FF0000"/>
                </a:solidFill>
              </a:rPr>
              <a:t>95</a:t>
            </a:r>
            <a:r>
              <a:rPr lang="tr-TR" sz="1800" b="1" dirty="0" smtClean="0"/>
              <a:t> puan olarak değişmiştir.</a:t>
            </a:r>
            <a:endParaRPr lang="tr-TR" sz="1800" b="1" dirty="0"/>
          </a:p>
        </p:txBody>
      </p:sp>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5494638" y="609600"/>
            <a:ext cx="5428735" cy="5873578"/>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38</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1479091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41991"/>
            <a:ext cx="10515600" cy="3019646"/>
          </a:xfrm>
        </p:spPr>
        <p:txBody>
          <a:bodyPr/>
          <a:lstStyle/>
          <a:p>
            <a:pPr marL="0" indent="0">
              <a:buNone/>
            </a:pPr>
            <a:endParaRPr lang="tr-TR" dirty="0" smtClean="0"/>
          </a:p>
          <a:p>
            <a:pPr marL="0" indent="0">
              <a:buNone/>
            </a:pPr>
            <a:r>
              <a:rPr lang="tr-TR" dirty="0" smtClean="0"/>
              <a:t>Salon görevlileri sınava giren öğrencilere cevap kağıdı ile soru kitapçıklarını dağıttıktan sonra, </a:t>
            </a:r>
            <a:r>
              <a:rPr lang="tr-TR" dirty="0" smtClean="0">
                <a:solidFill>
                  <a:srgbClr val="FF0000"/>
                </a:solidFill>
              </a:rPr>
              <a:t>salon aday yoklama listesine öğrenciye verdikleri kitapçık türünü yazarken diğer taraftan öğrencinin cevap kağıdına kitapçık türünü doğru işaretleyip işaretlemediğini de</a:t>
            </a:r>
            <a:r>
              <a:rPr lang="tr-TR" dirty="0" smtClean="0"/>
              <a:t> kontrol etmekle yükümlüdürler.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39</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8352072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21600"/>
            <a:ext cx="10515600" cy="3186606"/>
          </a:xfrm>
        </p:spPr>
        <p:txBody>
          <a:bodyPr/>
          <a:lstStyle/>
          <a:p>
            <a:endParaRPr lang="tr-TR" dirty="0" smtClean="0"/>
          </a:p>
          <a:p>
            <a:r>
              <a:rPr lang="tr-TR" dirty="0" smtClean="0"/>
              <a:t>Sınav uygulamasında ihmalden veya bilgisizlikten dolayı yapılan küçük bir hata bile bazen telafisi zor durumların ortaya çıkmasına sebep olacaktır. </a:t>
            </a:r>
          </a:p>
          <a:p>
            <a:endParaRPr lang="tr-TR" dirty="0" smtClean="0"/>
          </a:p>
          <a:p>
            <a:r>
              <a:rPr lang="tr-TR" b="1" dirty="0" smtClean="0">
                <a:solidFill>
                  <a:srgbClr val="FF0000"/>
                </a:solidFill>
              </a:rPr>
              <a:t>Şimdi bu hataları örneklendirelim.</a:t>
            </a:r>
            <a:endParaRPr lang="tr-TR" b="1" dirty="0">
              <a:solidFill>
                <a:srgbClr val="FF0000"/>
              </a:solidFill>
            </a:endParaRP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710885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5670" y="1386351"/>
            <a:ext cx="10515600" cy="2856039"/>
          </a:xfrm>
        </p:spPr>
        <p:txBody>
          <a:bodyPr>
            <a:normAutofit lnSpcReduction="10000"/>
          </a:bodyPr>
          <a:lstStyle/>
          <a:p>
            <a:pPr marL="0" indent="0">
              <a:buNone/>
            </a:pPr>
            <a:endParaRPr lang="tr-TR" dirty="0" smtClean="0"/>
          </a:p>
          <a:p>
            <a:pPr marL="0" indent="0">
              <a:buNone/>
            </a:pPr>
            <a:r>
              <a:rPr lang="tr-TR" dirty="0" smtClean="0"/>
              <a:t>Bu görev için sınav öncesinde ayırmaları gereken süre birkaç dakika ile sınırlı iken eksik yaptıkları bu uygulama sebebiyle öğrencinin gerçek puanının e-okul sistemine yansımasına </a:t>
            </a:r>
            <a:r>
              <a:rPr lang="tr-TR" u="sng" dirty="0" smtClean="0">
                <a:solidFill>
                  <a:srgbClr val="FF0000"/>
                </a:solidFill>
              </a:rPr>
              <a:t>sehven</a:t>
            </a:r>
            <a:r>
              <a:rPr lang="tr-TR" dirty="0" smtClean="0"/>
              <a:t> engel olmuşlardır.</a:t>
            </a:r>
          </a:p>
          <a:p>
            <a:pPr marL="0" indent="0">
              <a:buNone/>
            </a:pPr>
            <a:r>
              <a:rPr lang="tr-TR" dirty="0" smtClean="0"/>
              <a:t> </a:t>
            </a:r>
            <a:r>
              <a:rPr lang="tr-TR" sz="1600" dirty="0" smtClean="0"/>
              <a:t>(maalesef hatalarımızı örten kelime sehven)</a:t>
            </a:r>
          </a:p>
          <a:p>
            <a:pPr marL="0" indent="0">
              <a:buNone/>
            </a:pPr>
            <a:endParaRPr lang="tr-TR" sz="1600" dirty="0" smtClean="0"/>
          </a:p>
          <a:p>
            <a:pPr marL="0" indent="0">
              <a:buNone/>
            </a:pPr>
            <a:r>
              <a:rPr lang="tr-TR" sz="1600" dirty="0" smtClean="0"/>
              <a:t>Ya mağdur olan öğrenci onların çocuğu olsa ne yaparlar…</a:t>
            </a:r>
            <a:endParaRPr lang="tr-TR" sz="16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40</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8352072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6303" y="1886081"/>
            <a:ext cx="10515600" cy="2111761"/>
          </a:xfrm>
        </p:spPr>
        <p:txBody>
          <a:bodyPr>
            <a:normAutofit/>
          </a:bodyPr>
          <a:lstStyle/>
          <a:p>
            <a:pPr marL="0" indent="0">
              <a:buNone/>
            </a:pPr>
            <a:endParaRPr lang="tr-TR" dirty="0" smtClean="0"/>
          </a:p>
          <a:p>
            <a:pPr marL="0" indent="0">
              <a:buNone/>
            </a:pPr>
            <a:r>
              <a:rPr lang="tr-TR" dirty="0" smtClean="0"/>
              <a:t>Cevap kağıdına kitapçık türünü hatalı kodlayan öğrencilerin tespiti ancak Genel Müdürlüğümüze yaptıkları sınav itirazlarında tespit edilebilmektedir.</a:t>
            </a:r>
          </a:p>
          <a:p>
            <a:pPr marL="0" indent="0">
              <a:buNone/>
            </a:pPr>
            <a:endParaRPr lang="tr-TR" sz="2000" dirty="0" smtClean="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41</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8352072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43697"/>
            <a:ext cx="10515600" cy="3476368"/>
          </a:xfrm>
        </p:spPr>
        <p:txBody>
          <a:bodyPr/>
          <a:lstStyle/>
          <a:p>
            <a:pPr marL="0" indent="0">
              <a:buNone/>
            </a:pPr>
            <a:endParaRPr lang="tr-TR" dirty="0" smtClean="0"/>
          </a:p>
          <a:p>
            <a:pPr marL="0" indent="0">
              <a:buNone/>
            </a:pPr>
            <a:endParaRPr lang="tr-TR" dirty="0"/>
          </a:p>
          <a:p>
            <a:pPr marL="0" indent="0" algn="ctr">
              <a:buNone/>
            </a:pPr>
            <a:r>
              <a:rPr lang="tr-TR" sz="3200" dirty="0" smtClean="0"/>
              <a:t>SINAV CEVAP KAĞIDI ÜZERİNDE CEVAPLARIN </a:t>
            </a:r>
          </a:p>
          <a:p>
            <a:pPr marL="0" indent="0" algn="ctr">
              <a:buNone/>
            </a:pPr>
            <a:r>
              <a:rPr lang="tr-TR" sz="3200" dirty="0" smtClean="0"/>
              <a:t>YUMUŞAK SİYAH KURŞUN KALEM YERİNE, </a:t>
            </a:r>
          </a:p>
          <a:p>
            <a:pPr marL="0" indent="0" algn="ctr">
              <a:buNone/>
            </a:pPr>
            <a:r>
              <a:rPr lang="tr-TR" sz="3200" dirty="0" smtClean="0"/>
              <a:t>PİLOT, TÜKENMEZ VEYA KIRMIZI KURŞUN GİBİ FARKLI</a:t>
            </a:r>
          </a:p>
          <a:p>
            <a:pPr marL="0" indent="0" algn="ctr">
              <a:buNone/>
            </a:pPr>
            <a:r>
              <a:rPr lang="tr-TR" sz="3200" dirty="0" smtClean="0"/>
              <a:t>KALEMLE İŞARETLENMESİ</a:t>
            </a:r>
            <a:endParaRPr lang="tr-TR" sz="32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42</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429387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5692" y="1897363"/>
            <a:ext cx="1493108" cy="4017405"/>
          </a:xfrm>
        </p:spPr>
        <p:txBody>
          <a:bodyPr>
            <a:normAutofit/>
          </a:bodyPr>
          <a:lstStyle/>
          <a:p>
            <a:r>
              <a:rPr lang="tr-TR" sz="2000" dirty="0" smtClean="0"/>
              <a:t>Görüldüğü gibi aday cevaplarını ve kitapçık türünü mürekkepli kalemle işaretlemiş.</a:t>
            </a:r>
            <a:endParaRPr lang="tr-TR" sz="2000" dirty="0"/>
          </a:p>
        </p:txBody>
      </p:sp>
      <p:pic>
        <p:nvPicPr>
          <p:cNvPr id="5" name="İçerik Yer Tutucusu 4"/>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5382651" y="799070"/>
            <a:ext cx="4197954" cy="5377893"/>
          </a:xfrm>
        </p:spPr>
      </p:pic>
      <p:pic>
        <p:nvPicPr>
          <p:cNvPr id="6"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7" name="6 Slayt Numarası Yer Tutucusu"/>
          <p:cNvSpPr>
            <a:spLocks noGrp="1"/>
          </p:cNvSpPr>
          <p:nvPr>
            <p:ph type="sldNum" sz="quarter" idx="12"/>
          </p:nvPr>
        </p:nvSpPr>
        <p:spPr/>
        <p:txBody>
          <a:bodyPr/>
          <a:lstStyle/>
          <a:p>
            <a:fld id="{2EF38CAD-E650-4F2D-8050-BCC4FAC56389}" type="slidenum">
              <a:rPr lang="tr-TR" smtClean="0"/>
              <a:pPr/>
              <a:t>43</a:t>
            </a:fld>
            <a:endParaRPr lang="tr-TR"/>
          </a:p>
        </p:txBody>
      </p:sp>
      <p:sp>
        <p:nvSpPr>
          <p:cNvPr id="10" name="9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7255367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557296" y="568411"/>
            <a:ext cx="4421947" cy="5608552"/>
          </a:xfrm>
        </p:spPr>
      </p:pic>
      <p:pic>
        <p:nvPicPr>
          <p:cNvPr id="6"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4" name="3 Slayt Numarası Yer Tutucusu"/>
          <p:cNvSpPr>
            <a:spLocks noGrp="1"/>
          </p:cNvSpPr>
          <p:nvPr>
            <p:ph type="sldNum" sz="quarter" idx="12"/>
          </p:nvPr>
        </p:nvSpPr>
        <p:spPr/>
        <p:txBody>
          <a:bodyPr/>
          <a:lstStyle/>
          <a:p>
            <a:fld id="{2EF38CAD-E650-4F2D-8050-BCC4FAC56389}" type="slidenum">
              <a:rPr lang="tr-TR" smtClean="0"/>
              <a:pPr/>
              <a:t>44</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2693680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4564664" y="815546"/>
            <a:ext cx="4365152" cy="5361417"/>
          </a:xfrm>
        </p:spPr>
      </p:pic>
      <p:pic>
        <p:nvPicPr>
          <p:cNvPr id="5" name="İçerik Yer Tutucusu 3"/>
          <p:cNvPicPr>
            <a:picLocks noChangeAspect="1"/>
          </p:cNvPicPr>
          <p:nvPr/>
        </p:nvPicPr>
        <p:blipFill>
          <a:blip r:embed="rId3" cstate="print"/>
          <a:stretch>
            <a:fillRect/>
          </a:stretch>
        </p:blipFill>
        <p:spPr>
          <a:xfrm>
            <a:off x="0" y="5778285"/>
            <a:ext cx="1081917" cy="1079715"/>
          </a:xfrm>
          <a:prstGeom prst="rect">
            <a:avLst/>
          </a:prstGeom>
        </p:spPr>
      </p:pic>
      <p:sp>
        <p:nvSpPr>
          <p:cNvPr id="6" name="5 Slayt Numarası Yer Tutucusu"/>
          <p:cNvSpPr>
            <a:spLocks noGrp="1"/>
          </p:cNvSpPr>
          <p:nvPr>
            <p:ph type="sldNum" sz="quarter" idx="12"/>
          </p:nvPr>
        </p:nvSpPr>
        <p:spPr/>
        <p:txBody>
          <a:bodyPr/>
          <a:lstStyle/>
          <a:p>
            <a:fld id="{2EF38CAD-E650-4F2D-8050-BCC4FAC56389}" type="slidenum">
              <a:rPr lang="tr-TR" smtClean="0"/>
              <a:pPr/>
              <a:t>45</a:t>
            </a:fld>
            <a:endParaRPr lang="tr-TR"/>
          </a:p>
        </p:txBody>
      </p:sp>
      <p:sp>
        <p:nvSpPr>
          <p:cNvPr id="9" name="8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903380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86362"/>
            <a:ext cx="10515600" cy="3045126"/>
          </a:xfrm>
        </p:spPr>
        <p:txBody>
          <a:bodyPr/>
          <a:lstStyle/>
          <a:p>
            <a:r>
              <a:rPr lang="tr-TR" dirty="0" smtClean="0"/>
              <a:t>Görüldüğü gibi, adayın ortak sınavda ilk gün girdiği üç dersine ait cevap kağıdında işaretlemeleri mürekkepli kalemle yapması sebebiyle cevap kağıdının optik okuyucular tarafından okunmamıştır.</a:t>
            </a:r>
          </a:p>
          <a:p>
            <a:endParaRPr lang="tr-TR" dirty="0" smtClean="0"/>
          </a:p>
          <a:p>
            <a:r>
              <a:rPr lang="tr-TR" dirty="0" smtClean="0"/>
              <a:t>Halbuki cevap kağıdı üzerinde işaretlemeleri yumuşak siyah kurşun kalemle yapmaları hususunda uyarı bulunmaktadır.</a:t>
            </a:r>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7583897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68" y="1388651"/>
            <a:ext cx="10515600" cy="2396540"/>
          </a:xfrm>
        </p:spPr>
        <p:txBody>
          <a:bodyPr>
            <a:normAutofit/>
          </a:bodyPr>
          <a:lstStyle/>
          <a:p>
            <a:endParaRPr lang="tr-TR" dirty="0" smtClean="0"/>
          </a:p>
          <a:p>
            <a:r>
              <a:rPr lang="tr-TR" dirty="0" smtClean="0"/>
              <a:t>Ayrıca salon görevlileri de sınav öncesi bu konuda hatırlatma yapmalı sınav esnasında salonda yaptıkları kontrollerde bu tür hatalı uygulamaları tespit edip ya düzelttirmeli ya da tutanak tutarak yaşanan bu durumu Kurumumuza bildirmelidir.</a:t>
            </a:r>
            <a:endParaRPr lang="tr-TR"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27583897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9962" y="1153298"/>
            <a:ext cx="10515600" cy="2496065"/>
          </a:xfrm>
        </p:spPr>
        <p:txBody>
          <a:bodyPr/>
          <a:lstStyle/>
          <a:p>
            <a:pPr marL="0" indent="0">
              <a:buNone/>
            </a:pPr>
            <a:endParaRPr lang="tr-TR" dirty="0" smtClean="0"/>
          </a:p>
          <a:p>
            <a:pPr marL="0" indent="0">
              <a:buNone/>
            </a:pPr>
            <a:endParaRPr lang="tr-TR" dirty="0"/>
          </a:p>
          <a:p>
            <a:pPr marL="0" indent="0" algn="ctr">
              <a:buNone/>
            </a:pPr>
            <a:r>
              <a:rPr lang="tr-TR" sz="3200" dirty="0" smtClean="0"/>
              <a:t>SINAV CEVAP KAĞIDI ÜZERİNDE CEVAPLARIN ÖRNEK KODLAMAYA UYGUN KODLANMAMASI</a:t>
            </a:r>
            <a:endParaRPr lang="tr-TR" sz="32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48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41324843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157" y="2567031"/>
            <a:ext cx="10515600" cy="1238851"/>
          </a:xfrm>
        </p:spPr>
        <p:txBody>
          <a:bodyPr>
            <a:normAutofit/>
          </a:bodyPr>
          <a:lstStyle/>
          <a:p>
            <a:pPr marL="0" indent="0" algn="ctr">
              <a:buNone/>
            </a:pPr>
            <a:r>
              <a:rPr lang="tr-TR" sz="4000" dirty="0" smtClean="0"/>
              <a:t>SINAV UYGULAMA HATALARI</a:t>
            </a:r>
            <a:endParaRPr lang="tr-TR" sz="40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5</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19234970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892" y="1041991"/>
            <a:ext cx="10515600" cy="4274287"/>
          </a:xfrm>
        </p:spPr>
        <p:txBody>
          <a:bodyPr>
            <a:normAutofit/>
          </a:bodyPr>
          <a:lstStyle/>
          <a:p>
            <a:pPr marL="0" indent="0">
              <a:buNone/>
            </a:pPr>
            <a:r>
              <a:rPr lang="tr-TR" sz="2400" dirty="0" smtClean="0"/>
              <a:t>1- Sınav geri dönüşüm kutusundan sınav evrakının eksik çıkması</a:t>
            </a:r>
          </a:p>
          <a:p>
            <a:pPr marL="0" indent="0">
              <a:buNone/>
            </a:pPr>
            <a:endParaRPr lang="tr-TR" sz="2400" dirty="0" smtClean="0"/>
          </a:p>
          <a:p>
            <a:pPr marL="0" indent="0">
              <a:buNone/>
            </a:pPr>
            <a:r>
              <a:rPr lang="tr-TR" sz="2400" dirty="0" smtClean="0"/>
              <a:t>2- Adayın Sınav Cevap Kağıdı üzerinde cevapları işaretlemesi gereken kısmı boş bırakması. </a:t>
            </a:r>
            <a:r>
              <a:rPr lang="tr-TR" sz="1800" dirty="0" smtClean="0"/>
              <a:t>(Adayın cevapları soru kitapçığına işaretleyip cevap kağıdına aktarmaması)</a:t>
            </a:r>
          </a:p>
          <a:p>
            <a:pPr marL="0" indent="0">
              <a:buNone/>
            </a:pPr>
            <a:endParaRPr lang="tr-TR" sz="1800" dirty="0" smtClean="0"/>
          </a:p>
          <a:p>
            <a:pPr marL="0" indent="0">
              <a:buNone/>
            </a:pPr>
            <a:r>
              <a:rPr lang="tr-TR" sz="2400" dirty="0" smtClean="0"/>
              <a:t>3- Adayların cevap kağıdı üzerinde kitapçık türlerini kodlamayı unutması veya hatalı kodlaması. </a:t>
            </a:r>
            <a:r>
              <a:rPr lang="tr-TR" sz="1800" dirty="0" smtClean="0"/>
              <a:t>(Motorlu Taşıt Sürücü Kursiyerleri Sınavı hariç)</a:t>
            </a:r>
          </a:p>
          <a:p>
            <a:pPr marL="0" indent="0">
              <a:buNone/>
            </a:pP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6</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059802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8157" y="1323323"/>
            <a:ext cx="10515600" cy="3078556"/>
          </a:xfrm>
        </p:spPr>
        <p:txBody>
          <a:bodyPr>
            <a:normAutofit/>
          </a:bodyPr>
          <a:lstStyle/>
          <a:p>
            <a:pPr marL="0" indent="0">
              <a:buNone/>
            </a:pPr>
            <a:endParaRPr lang="tr-TR" sz="2400" dirty="0" smtClean="0"/>
          </a:p>
          <a:p>
            <a:pPr marL="0" indent="0">
              <a:buNone/>
            </a:pPr>
            <a:r>
              <a:rPr lang="tr-TR" sz="2400" dirty="0" smtClean="0"/>
              <a:t>4- </a:t>
            </a:r>
            <a:r>
              <a:rPr lang="tr-TR" sz="2400" dirty="0"/>
              <a:t>Sınava girmeyen adayların sınav cevap kağıdı üzerindeki bölüme girmedi kısmının kodlanmasının unutulması</a:t>
            </a:r>
            <a:r>
              <a:rPr lang="tr-TR" sz="2400" dirty="0" smtClean="0"/>
              <a:t>.</a:t>
            </a:r>
          </a:p>
          <a:p>
            <a:pPr marL="0" indent="0">
              <a:buNone/>
            </a:pPr>
            <a:endParaRPr lang="tr-TR" sz="2400" dirty="0" smtClean="0"/>
          </a:p>
          <a:p>
            <a:pPr marL="0" indent="0">
              <a:buNone/>
            </a:pPr>
            <a:r>
              <a:rPr lang="tr-TR" sz="2400" dirty="0" smtClean="0"/>
              <a:t>5- </a:t>
            </a:r>
            <a:r>
              <a:rPr lang="tr-TR" sz="2400" dirty="0"/>
              <a:t>Sınav cevap kağıdı üzerinde cevapların </a:t>
            </a:r>
            <a:r>
              <a:rPr lang="tr-TR" sz="2400" dirty="0" smtClean="0"/>
              <a:t>yumuşak </a:t>
            </a:r>
            <a:r>
              <a:rPr lang="tr-TR" sz="2400" dirty="0"/>
              <a:t>siyah kurşun kalem yerine, </a:t>
            </a:r>
            <a:r>
              <a:rPr lang="tr-TR" sz="2400" dirty="0" smtClean="0"/>
              <a:t>pilot</a:t>
            </a:r>
            <a:r>
              <a:rPr lang="tr-TR" sz="2400" dirty="0"/>
              <a:t>, tükenmez veya kırmızı kurşun gibi </a:t>
            </a:r>
            <a:r>
              <a:rPr lang="tr-TR" sz="2400" dirty="0" smtClean="0"/>
              <a:t>farklı kalemle </a:t>
            </a:r>
            <a:r>
              <a:rPr lang="tr-TR" sz="2400" dirty="0"/>
              <a:t>işaretlenmesi.</a:t>
            </a:r>
          </a:p>
          <a:p>
            <a:pPr marL="0" indent="0">
              <a:buNone/>
            </a:pP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7</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059802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892" y="2003806"/>
            <a:ext cx="10515600" cy="2557561"/>
          </a:xfrm>
        </p:spPr>
        <p:txBody>
          <a:bodyPr>
            <a:normAutofit/>
          </a:bodyPr>
          <a:lstStyle/>
          <a:p>
            <a:pPr marL="0" indent="0">
              <a:buNone/>
            </a:pPr>
            <a:endParaRPr lang="tr-TR" sz="2400" dirty="0" smtClean="0"/>
          </a:p>
          <a:p>
            <a:pPr marL="0" indent="0">
              <a:buNone/>
            </a:pPr>
            <a:r>
              <a:rPr lang="tr-TR" sz="2400" dirty="0" smtClean="0"/>
              <a:t>6- </a:t>
            </a:r>
            <a:r>
              <a:rPr lang="tr-TR" sz="2400" dirty="0"/>
              <a:t>Sınav Cevap Kağıdı üzerinde cevapların </a:t>
            </a:r>
            <a:r>
              <a:rPr lang="tr-TR" sz="2400" dirty="0" smtClean="0"/>
              <a:t>örnek kodlamaya uygun kodlanmaması.</a:t>
            </a:r>
          </a:p>
          <a:p>
            <a:pPr marL="0" indent="0">
              <a:buNone/>
            </a:pPr>
            <a:endParaRPr lang="tr-TR" sz="2400" dirty="0"/>
          </a:p>
          <a:p>
            <a:pPr marL="0" indent="0">
              <a:buNone/>
            </a:pPr>
            <a:r>
              <a:rPr lang="tr-TR" sz="2400" dirty="0" smtClean="0"/>
              <a:t>7- Salon Aday Yoklama Listesinde adaylara verilen kitapçık türlerinin yazılmaması. </a:t>
            </a:r>
            <a:r>
              <a:rPr lang="tr-TR" sz="1800" dirty="0"/>
              <a:t>(Motorlu Taşıt Sürücü Kursiyerleri Sınavı hariç)</a:t>
            </a:r>
            <a:endParaRPr lang="tr-TR" sz="1800" dirty="0" smtClean="0"/>
          </a:p>
          <a:p>
            <a:pPr marL="0" indent="0">
              <a:buNone/>
            </a:pP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8</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059802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6892" y="1737991"/>
            <a:ext cx="10515600" cy="3546389"/>
          </a:xfrm>
        </p:spPr>
        <p:txBody>
          <a:bodyPr>
            <a:normAutofit lnSpcReduction="10000"/>
          </a:bodyPr>
          <a:lstStyle/>
          <a:p>
            <a:pPr marL="0" indent="0">
              <a:buNone/>
            </a:pPr>
            <a:endParaRPr lang="tr-TR" sz="2400" dirty="0" smtClean="0"/>
          </a:p>
          <a:p>
            <a:pPr marL="0" indent="0">
              <a:buNone/>
            </a:pPr>
            <a:r>
              <a:rPr lang="tr-TR" sz="2400" dirty="0" smtClean="0"/>
              <a:t>8- Sınav evrakı üzerindeki sınav görevlileri ile adayların imzalamaları gereken kısımları imzalamayı unutmaları.</a:t>
            </a:r>
          </a:p>
          <a:p>
            <a:pPr marL="0" indent="0">
              <a:buNone/>
            </a:pPr>
            <a:endParaRPr lang="tr-TR" sz="2400" dirty="0" smtClean="0"/>
          </a:p>
          <a:p>
            <a:pPr marL="0" indent="0">
              <a:buNone/>
            </a:pPr>
            <a:r>
              <a:rPr lang="tr-TR" sz="2400" dirty="0" smtClean="0"/>
              <a:t>9- Yedek salonda sınava giren adayların cevap kağıtlarının eksik veya hatalı doldurulması.</a:t>
            </a:r>
          </a:p>
          <a:p>
            <a:pPr marL="0" indent="0">
              <a:buNone/>
            </a:pPr>
            <a:endParaRPr lang="tr-TR" sz="2400" dirty="0" smtClean="0"/>
          </a:p>
          <a:p>
            <a:pPr marL="0" indent="0">
              <a:buNone/>
            </a:pPr>
            <a:r>
              <a:rPr lang="tr-TR" sz="2400" dirty="0" smtClean="0"/>
              <a:t>10- Sınav evrakına zarar verme ve cevap kağıdı üzerinde gereksiz karalamalar yapma.</a:t>
            </a:r>
          </a:p>
          <a:p>
            <a:pPr marL="0" indent="0">
              <a:buNone/>
            </a:pPr>
            <a:endParaRPr lang="tr-TR" sz="2400" dirty="0"/>
          </a:p>
        </p:txBody>
      </p:sp>
      <p:pic>
        <p:nvPicPr>
          <p:cNvPr id="4" name="İçerik Yer Tutucusu 3"/>
          <p:cNvPicPr>
            <a:picLocks noChangeAspect="1"/>
          </p:cNvPicPr>
          <p:nvPr/>
        </p:nvPicPr>
        <p:blipFill>
          <a:blip r:embed="rId2" cstate="print"/>
          <a:stretch>
            <a:fillRect/>
          </a:stretch>
        </p:blipFill>
        <p:spPr>
          <a:xfrm>
            <a:off x="0" y="5778285"/>
            <a:ext cx="1081917" cy="1079715"/>
          </a:xfrm>
          <a:prstGeom prst="rect">
            <a:avLst/>
          </a:prstGeom>
        </p:spPr>
      </p:pic>
      <p:sp>
        <p:nvSpPr>
          <p:cNvPr id="5" name="4 Slayt Numarası Yer Tutucusu"/>
          <p:cNvSpPr>
            <a:spLocks noGrp="1"/>
          </p:cNvSpPr>
          <p:nvPr>
            <p:ph type="sldNum" sz="quarter" idx="12"/>
          </p:nvPr>
        </p:nvSpPr>
        <p:spPr/>
        <p:txBody>
          <a:bodyPr/>
          <a:lstStyle/>
          <a:p>
            <a:fld id="{2EF38CAD-E650-4F2D-8050-BCC4FAC56389}" type="slidenum">
              <a:rPr lang="tr-TR" smtClean="0"/>
              <a:pPr/>
              <a:t>9</a:t>
            </a:fld>
            <a:endParaRPr lang="tr-TR"/>
          </a:p>
        </p:txBody>
      </p:sp>
      <p:sp>
        <p:nvSpPr>
          <p:cNvPr id="8" name="7 Altbilgi Yer Tutucusu"/>
          <p:cNvSpPr>
            <a:spLocks noGrp="1"/>
          </p:cNvSpPr>
          <p:nvPr>
            <p:ph type="ftr" sz="quarter" idx="11"/>
          </p:nvPr>
        </p:nvSpPr>
        <p:spPr/>
        <p:txBody>
          <a:bodyPr/>
          <a:lstStyle/>
          <a:p>
            <a:r>
              <a:rPr lang="tr-TR" smtClean="0"/>
              <a:t>Ölçme, Değerlendirme ve Sınav Hizmetleri Genel Müdürlüğü</a:t>
            </a:r>
            <a:endParaRPr lang="tr-TR"/>
          </a:p>
        </p:txBody>
      </p:sp>
    </p:spTree>
    <p:extLst>
      <p:ext uri="{BB962C8B-B14F-4D97-AF65-F5344CB8AC3E}">
        <p14:creationId xmlns:p14="http://schemas.microsoft.com/office/powerpoint/2010/main" xmlns="" val="30598025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3453</TotalTime>
  <Words>1625</Words>
  <Application>Microsoft Office PowerPoint</Application>
  <PresentationFormat>Özel</PresentationFormat>
  <Paragraphs>222</Paragraphs>
  <Slides>48</Slides>
  <Notes>0</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Office Teması</vt:lpstr>
      <vt:lpstr>SINAV UYGULAMA HATALARI</vt:lpstr>
      <vt:lpstr>Slayt 2</vt:lpstr>
      <vt:lpstr>Slayt 3</vt:lpstr>
      <vt:lpstr>Slayt 4</vt:lpstr>
      <vt:lpstr>Slayt 5</vt:lpstr>
      <vt:lpstr>Slayt 6</vt:lpstr>
      <vt:lpstr>Slayt 7</vt:lpstr>
      <vt:lpstr>Slayt 8</vt:lpstr>
      <vt:lpstr>Slayt 9</vt:lpstr>
      <vt:lpstr>SINAV GERİ DÖNÜŞÜM KUTUSUNDAN SINAV EVRAKININ EKSİK ÇIKMASI (Öğrencileri, velilerini ve de bizi en çok üzen durum) </vt:lpstr>
      <vt:lpstr>MEB Merkezi Sistem Sınav Yönergesinin (Sınavın geçersiz sayılacağı durumlar) başlıklı 21. maddesinin;</vt:lpstr>
      <vt:lpstr>MEB Merkezi Sistem Sınav Yönergesinin (Görev ve Sorumluluklar) üst başlıklı, salon görevlilerin görev ve sorumluluklarının anlatıldığı 14. maddesinin;</vt:lpstr>
      <vt:lpstr>Slayt 13</vt:lpstr>
      <vt:lpstr>Slayt 14</vt:lpstr>
      <vt:lpstr>Sınav evrakının açımı esnasında karşılaşılan olağan dışı durumların tespitinin yapıldığı boş komisyon tutanak örneği…</vt:lpstr>
      <vt:lpstr>Sınav evrakının açımı esnasında aynı salonda iki adaya ait cevap kağıdı ve soru kitapçıklarının çıkmadığına dair tutulan komisyon tutanak örneği…</vt:lpstr>
      <vt:lpstr>ADAYIN SINAV CEVAP KAĞIDI ÜZERİNDE CEVAPLARI İŞARETLEMESİ GEREKEN KISMI BOŞ BIRAKMASI </vt:lpstr>
      <vt:lpstr>ADAYIN TÜRKÇE DERSİNE AİT CEVAP KAĞIDI ÖRNEĞİ</vt:lpstr>
      <vt:lpstr>MATEMATİKDERSİNE AİT CEVAP KAĞIDI ÖRNEĞİ</vt:lpstr>
      <vt:lpstr>DİN KÜLTÜRÜ VE AHLAK BİLGİSİ DERSİNE AİT CEVAP KAĞIDI ÖRNEĞİ</vt:lpstr>
      <vt:lpstr>FEN VE TEKNOLOJİ DERSİNE AİT CEVAP KAĞIDI ÖRNEĞİ</vt:lpstr>
      <vt:lpstr>T.C. İNKILAP TARİHİ VE ATATÜRKÇÜLÜK DERSİNE AİT CEVAP KAĞIDI ÖRNEĞİ</vt:lpstr>
      <vt:lpstr>Slayt 23</vt:lpstr>
      <vt:lpstr>YABANCI DİL DERSİNE AİT CEVAP KAĞIDI ÖRNEĞİ</vt:lpstr>
      <vt:lpstr>VE ÖĞRENCİNİN BABASININ BİZDEN TALEBİ…</vt:lpstr>
      <vt:lpstr>MEB Merkezi Sistem Sınav Yönergesinin Sınavın Geçersiz Sayıldığı üst başlıklı, 21. maddesinin;</vt:lpstr>
      <vt:lpstr>.</vt:lpstr>
      <vt:lpstr>Slayt 28</vt:lpstr>
      <vt:lpstr>Slayt 29</vt:lpstr>
      <vt:lpstr>Slayt 30</vt:lpstr>
      <vt:lpstr>Aynı salonda iki öğretmene maksimum 20 öğrenci düşmektedir…</vt:lpstr>
      <vt:lpstr>Slayt 32</vt:lpstr>
      <vt:lpstr>Slayt 33</vt:lpstr>
      <vt:lpstr>Yine benzer başka bir örnek; özel okulda okuyan başarılı bir öğrenci;</vt:lpstr>
      <vt:lpstr>Slayt 35</vt:lpstr>
      <vt:lpstr>Slayt 36</vt:lpstr>
      <vt:lpstr>KİTAPÇIK TÜRÜNÜ HATALI KODLAYAN BİR ÖĞRENCİ  (SALON YOKLAMA LİSTESİNE DOĞRU YAZILMASININ ÖNEMİ BU ÖRNEKTE NET OLARAK GÖZÜKÜYOR)</vt:lpstr>
      <vt:lpstr>Adaya ait Cevap kağıdında kitapçık türü «B» olarak işaretli olmasına rağmen yan tarafta görülen sınıf yoklama listesinde ise salon görevlilerince «A» kitapçığı kullandığı belirtilmiş. Velisinin itirazı üzerine «A» kitapçık türüne göre yapılan yeniden değerlendirmede adayın sınav sonucu 95 puan olarak değişmiştir.</vt:lpstr>
      <vt:lpstr>Slayt 39</vt:lpstr>
      <vt:lpstr>Slayt 40</vt:lpstr>
      <vt:lpstr>Slayt 41</vt:lpstr>
      <vt:lpstr>Slayt 42</vt:lpstr>
      <vt:lpstr>Görüldüğü gibi aday cevaplarını ve kitapçık türünü mürekkepli kalemle işaretlemiş.</vt:lpstr>
      <vt:lpstr>Slayt 44</vt:lpstr>
      <vt:lpstr>Slayt 45</vt:lpstr>
      <vt:lpstr>Slayt 46</vt:lpstr>
      <vt:lpstr>Slayt 47</vt:lpstr>
      <vt:lpstr>Slayt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2014-2015 ÖĞRETİM YILI I. DÖNEM ORTAK SINAVLAR DEĞERLENDİRME SUNUSU</dc:title>
  <dc:creator>Admin</dc:creator>
  <cp:lastModifiedBy>Pc</cp:lastModifiedBy>
  <cp:revision>219</cp:revision>
  <dcterms:created xsi:type="dcterms:W3CDTF">2015-02-03T08:36:31Z</dcterms:created>
  <dcterms:modified xsi:type="dcterms:W3CDTF">2015-04-24T14:15:22Z</dcterms:modified>
</cp:coreProperties>
</file>